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9"/>
  </p:notesMasterIdLst>
  <p:sldIdLst>
    <p:sldId id="586" r:id="rId5"/>
    <p:sldId id="587" r:id="rId6"/>
    <p:sldId id="589" r:id="rId7"/>
    <p:sldId id="590" r:id="rId8"/>
    <p:sldId id="592" r:id="rId9"/>
    <p:sldId id="593" r:id="rId10"/>
    <p:sldId id="668" r:id="rId11"/>
    <p:sldId id="669" r:id="rId12"/>
    <p:sldId id="670" r:id="rId13"/>
    <p:sldId id="606" r:id="rId14"/>
    <p:sldId id="607" r:id="rId15"/>
    <p:sldId id="608" r:id="rId16"/>
    <p:sldId id="611" r:id="rId17"/>
    <p:sldId id="700" r:id="rId18"/>
    <p:sldId id="636" r:id="rId19"/>
    <p:sldId id="737" r:id="rId20"/>
    <p:sldId id="738" r:id="rId21"/>
    <p:sldId id="739" r:id="rId22"/>
    <p:sldId id="740" r:id="rId23"/>
    <p:sldId id="612" r:id="rId24"/>
    <p:sldId id="701" r:id="rId25"/>
    <p:sldId id="702" r:id="rId26"/>
    <p:sldId id="703" r:id="rId27"/>
    <p:sldId id="704" r:id="rId28"/>
    <p:sldId id="705" r:id="rId29"/>
    <p:sldId id="706" r:id="rId30"/>
    <p:sldId id="744" r:id="rId31"/>
    <p:sldId id="708" r:id="rId32"/>
    <p:sldId id="709" r:id="rId33"/>
    <p:sldId id="741" r:id="rId34"/>
    <p:sldId id="710" r:id="rId35"/>
    <p:sldId id="742" r:id="rId36"/>
    <p:sldId id="711" r:id="rId37"/>
    <p:sldId id="712" r:id="rId38"/>
    <p:sldId id="713" r:id="rId39"/>
    <p:sldId id="714" r:id="rId40"/>
    <p:sldId id="715" r:id="rId41"/>
    <p:sldId id="716" r:id="rId42"/>
    <p:sldId id="718" r:id="rId43"/>
    <p:sldId id="719" r:id="rId44"/>
    <p:sldId id="720" r:id="rId45"/>
    <p:sldId id="721" r:id="rId46"/>
    <p:sldId id="722" r:id="rId47"/>
    <p:sldId id="743" r:id="rId48"/>
    <p:sldId id="723" r:id="rId49"/>
    <p:sldId id="724" r:id="rId50"/>
    <p:sldId id="725" r:id="rId51"/>
    <p:sldId id="726" r:id="rId52"/>
    <p:sldId id="727" r:id="rId53"/>
    <p:sldId id="728" r:id="rId54"/>
    <p:sldId id="729" r:id="rId55"/>
    <p:sldId id="730" r:id="rId56"/>
    <p:sldId id="731" r:id="rId57"/>
    <p:sldId id="732" r:id="rId58"/>
    <p:sldId id="733" r:id="rId59"/>
    <p:sldId id="734" r:id="rId60"/>
    <p:sldId id="735" r:id="rId61"/>
    <p:sldId id="748" r:id="rId62"/>
    <p:sldId id="749" r:id="rId63"/>
    <p:sldId id="746" r:id="rId64"/>
    <p:sldId id="747" r:id="rId65"/>
    <p:sldId id="683" r:id="rId66"/>
    <p:sldId id="736" r:id="rId67"/>
    <p:sldId id="74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681"/>
    <a:srgbClr val="E18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B9A88-0C36-9234-A42E-9516331E6948}" v="14" dt="2022-05-26T17:35:56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26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intha Kashmika H. B. G. it19115962" userId="S::it19115962@my.sliit.lk::fe65f17b-7701-47c5-b8ce-c3ccda7e364a" providerId="AD" clId="Web-{11CB9A88-0C36-9234-A42E-9516331E6948}"/>
    <pc:docChg chg="modSld">
      <pc:chgData name="Hasintha Kashmika H. B. G. it19115962" userId="S::it19115962@my.sliit.lk::fe65f17b-7701-47c5-b8ce-c3ccda7e364a" providerId="AD" clId="Web-{11CB9A88-0C36-9234-A42E-9516331E6948}" dt="2022-05-26T17:35:56.797" v="11" actId="14100"/>
      <pc:docMkLst>
        <pc:docMk/>
      </pc:docMkLst>
      <pc:sldChg chg="addSp delSp modSp">
        <pc:chgData name="Hasintha Kashmika H. B. G. it19115962" userId="S::it19115962@my.sliit.lk::fe65f17b-7701-47c5-b8ce-c3ccda7e364a" providerId="AD" clId="Web-{11CB9A88-0C36-9234-A42E-9516331E6948}" dt="2022-05-26T17:35:56.797" v="11" actId="14100"/>
        <pc:sldMkLst>
          <pc:docMk/>
          <pc:sldMk cId="1023391349" sldId="729"/>
        </pc:sldMkLst>
        <pc:picChg chg="add del mod">
          <ac:chgData name="Hasintha Kashmika H. B. G. it19115962" userId="S::it19115962@my.sliit.lk::fe65f17b-7701-47c5-b8ce-c3ccda7e364a" providerId="AD" clId="Web-{11CB9A88-0C36-9234-A42E-9516331E6948}" dt="2022-05-26T17:35:00.452" v="3"/>
          <ac:picMkLst>
            <pc:docMk/>
            <pc:sldMk cId="1023391349" sldId="729"/>
            <ac:picMk id="2" creationId="{4EEE8F0A-6EAE-E0C5-7C8A-FAEB013261DF}"/>
          </ac:picMkLst>
        </pc:picChg>
        <pc:picChg chg="add del mod">
          <ac:chgData name="Hasintha Kashmika H. B. G. it19115962" userId="S::it19115962@my.sliit.lk::fe65f17b-7701-47c5-b8ce-c3ccda7e364a" providerId="AD" clId="Web-{11CB9A88-0C36-9234-A42E-9516331E6948}" dt="2022-05-26T17:35:05.561" v="5"/>
          <ac:picMkLst>
            <pc:docMk/>
            <pc:sldMk cId="1023391349" sldId="729"/>
            <ac:picMk id="3" creationId="{01E55B85-D3D7-8FB5-27E4-108988FD8EB6}"/>
          </ac:picMkLst>
        </pc:picChg>
        <pc:picChg chg="add mod">
          <ac:chgData name="Hasintha Kashmika H. B. G. it19115962" userId="S::it19115962@my.sliit.lk::fe65f17b-7701-47c5-b8ce-c3ccda7e364a" providerId="AD" clId="Web-{11CB9A88-0C36-9234-A42E-9516331E6948}" dt="2022-05-26T17:35:56.797" v="11" actId="14100"/>
          <ac:picMkLst>
            <pc:docMk/>
            <pc:sldMk cId="1023391349" sldId="729"/>
            <ac:picMk id="4" creationId="{DAE982EB-9C96-3A77-9EF0-028CF8D11B88}"/>
          </ac:picMkLst>
        </pc:picChg>
        <pc:picChg chg="del">
          <ac:chgData name="Hasintha Kashmika H. B. G. it19115962" userId="S::it19115962@my.sliit.lk::fe65f17b-7701-47c5-b8ce-c3ccda7e364a" providerId="AD" clId="Web-{11CB9A88-0C36-9234-A42E-9516331E6948}" dt="2022-05-26T17:34:33.561" v="0"/>
          <ac:picMkLst>
            <pc:docMk/>
            <pc:sldMk cId="1023391349" sldId="729"/>
            <ac:picMk id="7" creationId="{3EFDBF53-FE0F-051B-9290-9BED87D149E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52C823-6EE3-4D2F-9F5D-1E1257AF982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C64AB7-9D5C-4D94-A66B-CFD66353A5CE}">
      <dgm:prSet/>
      <dgm:spPr>
        <a:solidFill>
          <a:srgbClr val="FF8681"/>
        </a:solidFill>
      </dgm:spPr>
      <dgm:t>
        <a:bodyPr/>
        <a:lstStyle/>
        <a:p>
          <a:r>
            <a:rPr lang="en-US" b="0" i="0" u="sng"/>
            <a:t>Tools</a:t>
          </a:r>
          <a:r>
            <a:rPr lang="en-US" b="0" i="0"/>
            <a:t>​</a:t>
          </a:r>
          <a:endParaRPr lang="en-US"/>
        </a:p>
      </dgm:t>
    </dgm:pt>
    <dgm:pt modelId="{84D10ABD-C408-49AD-9F03-D06FC848F903}" type="parTrans" cxnId="{134FFE45-0AD5-4C1E-83D5-E64B32205CC5}">
      <dgm:prSet/>
      <dgm:spPr/>
      <dgm:t>
        <a:bodyPr/>
        <a:lstStyle/>
        <a:p>
          <a:endParaRPr lang="en-US"/>
        </a:p>
      </dgm:t>
    </dgm:pt>
    <dgm:pt modelId="{528A183F-9616-4752-8942-F4170A3AB775}" type="sibTrans" cxnId="{134FFE45-0AD5-4C1E-83D5-E64B32205CC5}">
      <dgm:prSet/>
      <dgm:spPr/>
      <dgm:t>
        <a:bodyPr/>
        <a:lstStyle/>
        <a:p>
          <a:endParaRPr lang="en-US"/>
        </a:p>
      </dgm:t>
    </dgm:pt>
    <dgm:pt modelId="{BF86DDBC-0081-4658-A2FA-508CCEBE75E9}">
      <dgm:prSet/>
      <dgm:spPr/>
      <dgm:t>
        <a:bodyPr/>
        <a:lstStyle/>
        <a:p>
          <a:r>
            <a:rPr lang="en-US" b="0" i="0"/>
            <a:t>Arduino IDE</a:t>
          </a:r>
          <a:endParaRPr lang="en-US"/>
        </a:p>
      </dgm:t>
    </dgm:pt>
    <dgm:pt modelId="{5AB3000F-630B-4F74-B826-7408EFA32FB7}" type="parTrans" cxnId="{EBB0A441-099B-4A08-9328-8B04DB72D58D}">
      <dgm:prSet/>
      <dgm:spPr/>
      <dgm:t>
        <a:bodyPr/>
        <a:lstStyle/>
        <a:p>
          <a:endParaRPr lang="en-US"/>
        </a:p>
      </dgm:t>
    </dgm:pt>
    <dgm:pt modelId="{A66132C8-6289-441F-8170-1DB3321F5A96}" type="sibTrans" cxnId="{EBB0A441-099B-4A08-9328-8B04DB72D58D}">
      <dgm:prSet/>
      <dgm:spPr/>
      <dgm:t>
        <a:bodyPr/>
        <a:lstStyle/>
        <a:p>
          <a:endParaRPr lang="en-US"/>
        </a:p>
      </dgm:t>
    </dgm:pt>
    <dgm:pt modelId="{115FBE3A-5CA6-46E7-B888-00D619B48A03}">
      <dgm:prSet/>
      <dgm:spPr>
        <a:solidFill>
          <a:srgbClr val="FF8681"/>
        </a:solidFill>
      </dgm:spPr>
      <dgm:t>
        <a:bodyPr/>
        <a:lstStyle/>
        <a:p>
          <a:r>
            <a:rPr lang="en-US" b="0" i="0" u="sng" dirty="0"/>
            <a:t>Technologies</a:t>
          </a:r>
          <a:r>
            <a:rPr lang="en-US" b="0" i="0" dirty="0"/>
            <a:t>​</a:t>
          </a:r>
          <a:endParaRPr lang="en-US" dirty="0"/>
        </a:p>
      </dgm:t>
    </dgm:pt>
    <dgm:pt modelId="{32532C56-1D51-4D2F-9276-A100FBFFDB45}" type="parTrans" cxnId="{0CFC7CAC-1F83-4102-8CF2-65740ED82028}">
      <dgm:prSet/>
      <dgm:spPr/>
      <dgm:t>
        <a:bodyPr/>
        <a:lstStyle/>
        <a:p>
          <a:endParaRPr lang="en-US"/>
        </a:p>
      </dgm:t>
    </dgm:pt>
    <dgm:pt modelId="{799190FC-1614-48F6-B544-1B14C657A79E}" type="sibTrans" cxnId="{0CFC7CAC-1F83-4102-8CF2-65740ED82028}">
      <dgm:prSet/>
      <dgm:spPr/>
      <dgm:t>
        <a:bodyPr/>
        <a:lstStyle/>
        <a:p>
          <a:endParaRPr lang="en-US"/>
        </a:p>
      </dgm:t>
    </dgm:pt>
    <dgm:pt modelId="{55121D9E-510C-4A76-A93E-44A94DDF52C1}">
      <dgm:prSet/>
      <dgm:spPr/>
      <dgm:t>
        <a:bodyPr/>
        <a:lstStyle/>
        <a:p>
          <a:r>
            <a:rPr lang="en-US" b="0" i="0"/>
            <a:t>Firebase​</a:t>
          </a:r>
          <a:endParaRPr lang="en-US"/>
        </a:p>
      </dgm:t>
    </dgm:pt>
    <dgm:pt modelId="{C7528CA8-34B5-4E17-926D-C1D47121CAF5}" type="parTrans" cxnId="{1D5A1042-9349-44B3-8D39-1DB6DAA0DB57}">
      <dgm:prSet/>
      <dgm:spPr/>
      <dgm:t>
        <a:bodyPr/>
        <a:lstStyle/>
        <a:p>
          <a:endParaRPr lang="en-US"/>
        </a:p>
      </dgm:t>
    </dgm:pt>
    <dgm:pt modelId="{38C863A9-1D3A-476B-A445-E872B2484113}" type="sibTrans" cxnId="{1D5A1042-9349-44B3-8D39-1DB6DAA0DB57}">
      <dgm:prSet/>
      <dgm:spPr/>
      <dgm:t>
        <a:bodyPr/>
        <a:lstStyle/>
        <a:p>
          <a:endParaRPr lang="en-US"/>
        </a:p>
      </dgm:t>
    </dgm:pt>
    <dgm:pt modelId="{57D2480F-4CF4-4B19-9138-39D37F6573F8}">
      <dgm:prSet/>
      <dgm:spPr/>
      <dgm:t>
        <a:bodyPr/>
        <a:lstStyle/>
        <a:p>
          <a:r>
            <a:rPr lang="en-US" b="0" i="0"/>
            <a:t>Arduino C​</a:t>
          </a:r>
          <a:endParaRPr lang="en-US"/>
        </a:p>
      </dgm:t>
    </dgm:pt>
    <dgm:pt modelId="{846EEA0A-A3FC-4D85-AC63-13234958FB36}" type="parTrans" cxnId="{CB2B0804-A57B-41D4-9292-C13535552571}">
      <dgm:prSet/>
      <dgm:spPr/>
      <dgm:t>
        <a:bodyPr/>
        <a:lstStyle/>
        <a:p>
          <a:endParaRPr lang="en-US"/>
        </a:p>
      </dgm:t>
    </dgm:pt>
    <dgm:pt modelId="{A2D8315A-0C77-4CAC-A1FC-FF910760E05D}" type="sibTrans" cxnId="{CB2B0804-A57B-41D4-9292-C13535552571}">
      <dgm:prSet/>
      <dgm:spPr/>
      <dgm:t>
        <a:bodyPr/>
        <a:lstStyle/>
        <a:p>
          <a:endParaRPr lang="en-US"/>
        </a:p>
      </dgm:t>
    </dgm:pt>
    <dgm:pt modelId="{931E978B-370E-4800-AA99-1D93A4FFAB05}" type="pres">
      <dgm:prSet presAssocID="{0752C823-6EE3-4D2F-9F5D-1E1257AF982D}" presName="linear" presStyleCnt="0">
        <dgm:presLayoutVars>
          <dgm:dir/>
          <dgm:animLvl val="lvl"/>
          <dgm:resizeHandles val="exact"/>
        </dgm:presLayoutVars>
      </dgm:prSet>
      <dgm:spPr/>
    </dgm:pt>
    <dgm:pt modelId="{0CE14015-FB36-46A5-BFD9-AA13F6491074}" type="pres">
      <dgm:prSet presAssocID="{92C64AB7-9D5C-4D94-A66B-CFD66353A5CE}" presName="parentLin" presStyleCnt="0"/>
      <dgm:spPr/>
    </dgm:pt>
    <dgm:pt modelId="{63128500-CF95-45DF-8378-4902F8B060B8}" type="pres">
      <dgm:prSet presAssocID="{92C64AB7-9D5C-4D94-A66B-CFD66353A5CE}" presName="parentLeftMargin" presStyleLbl="node1" presStyleIdx="0" presStyleCnt="2"/>
      <dgm:spPr/>
    </dgm:pt>
    <dgm:pt modelId="{50EDC67A-28B4-476F-8740-A737B203BB5D}" type="pres">
      <dgm:prSet presAssocID="{92C64AB7-9D5C-4D94-A66B-CFD66353A5C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6AA6AC-D1C8-4AB4-9702-37EF7B458CF9}" type="pres">
      <dgm:prSet presAssocID="{92C64AB7-9D5C-4D94-A66B-CFD66353A5CE}" presName="negativeSpace" presStyleCnt="0"/>
      <dgm:spPr/>
    </dgm:pt>
    <dgm:pt modelId="{FFCF8F8A-86EF-47B0-B8F2-07911465CF18}" type="pres">
      <dgm:prSet presAssocID="{92C64AB7-9D5C-4D94-A66B-CFD66353A5CE}" presName="childText" presStyleLbl="conFgAcc1" presStyleIdx="0" presStyleCnt="2">
        <dgm:presLayoutVars>
          <dgm:bulletEnabled val="1"/>
        </dgm:presLayoutVars>
      </dgm:prSet>
      <dgm:spPr/>
    </dgm:pt>
    <dgm:pt modelId="{8B171D5F-A542-4DF5-864A-459F42E66CA3}" type="pres">
      <dgm:prSet presAssocID="{528A183F-9616-4752-8942-F4170A3AB775}" presName="spaceBetweenRectangles" presStyleCnt="0"/>
      <dgm:spPr/>
    </dgm:pt>
    <dgm:pt modelId="{BD1363E3-DD06-41BD-9A5D-BB2281DF8729}" type="pres">
      <dgm:prSet presAssocID="{115FBE3A-5CA6-46E7-B888-00D619B48A03}" presName="parentLin" presStyleCnt="0"/>
      <dgm:spPr/>
    </dgm:pt>
    <dgm:pt modelId="{92B83DB9-3002-437D-8922-8F7F18219EBA}" type="pres">
      <dgm:prSet presAssocID="{115FBE3A-5CA6-46E7-B888-00D619B48A03}" presName="parentLeftMargin" presStyleLbl="node1" presStyleIdx="0" presStyleCnt="2"/>
      <dgm:spPr/>
    </dgm:pt>
    <dgm:pt modelId="{D8ED03A4-05BB-4A13-971E-EF6DC3F56AAE}" type="pres">
      <dgm:prSet presAssocID="{115FBE3A-5CA6-46E7-B888-00D619B48A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1FF55C-E167-4A2B-B5CF-EFED1B58FDFA}" type="pres">
      <dgm:prSet presAssocID="{115FBE3A-5CA6-46E7-B888-00D619B48A03}" presName="negativeSpace" presStyleCnt="0"/>
      <dgm:spPr/>
    </dgm:pt>
    <dgm:pt modelId="{CEF1F329-9983-47D9-AEE7-D8AE13855772}" type="pres">
      <dgm:prSet presAssocID="{115FBE3A-5CA6-46E7-B888-00D619B48A0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B141602-59B9-496B-99DC-C4C31380DA50}" type="presOf" srcId="{55121D9E-510C-4A76-A93E-44A94DDF52C1}" destId="{CEF1F329-9983-47D9-AEE7-D8AE13855772}" srcOrd="0" destOrd="0" presId="urn:microsoft.com/office/officeart/2005/8/layout/list1"/>
    <dgm:cxn modelId="{CB2B0804-A57B-41D4-9292-C13535552571}" srcId="{115FBE3A-5CA6-46E7-B888-00D619B48A03}" destId="{57D2480F-4CF4-4B19-9138-39D37F6573F8}" srcOrd="1" destOrd="0" parTransId="{846EEA0A-A3FC-4D85-AC63-13234958FB36}" sibTransId="{A2D8315A-0C77-4CAC-A1FC-FF910760E05D}"/>
    <dgm:cxn modelId="{B0F2BA04-02DC-4F5F-A311-56CF754819F8}" type="presOf" srcId="{92C64AB7-9D5C-4D94-A66B-CFD66353A5CE}" destId="{50EDC67A-28B4-476F-8740-A737B203BB5D}" srcOrd="1" destOrd="0" presId="urn:microsoft.com/office/officeart/2005/8/layout/list1"/>
    <dgm:cxn modelId="{22B74B26-F41B-4F49-A90F-2661A88E1C33}" type="presOf" srcId="{92C64AB7-9D5C-4D94-A66B-CFD66353A5CE}" destId="{63128500-CF95-45DF-8378-4902F8B060B8}" srcOrd="0" destOrd="0" presId="urn:microsoft.com/office/officeart/2005/8/layout/list1"/>
    <dgm:cxn modelId="{A0276761-9F68-4F87-B644-A108BCEFAE59}" type="presOf" srcId="{115FBE3A-5CA6-46E7-B888-00D619B48A03}" destId="{92B83DB9-3002-437D-8922-8F7F18219EBA}" srcOrd="0" destOrd="0" presId="urn:microsoft.com/office/officeart/2005/8/layout/list1"/>
    <dgm:cxn modelId="{EBB0A441-099B-4A08-9328-8B04DB72D58D}" srcId="{92C64AB7-9D5C-4D94-A66B-CFD66353A5CE}" destId="{BF86DDBC-0081-4658-A2FA-508CCEBE75E9}" srcOrd="0" destOrd="0" parTransId="{5AB3000F-630B-4F74-B826-7408EFA32FB7}" sibTransId="{A66132C8-6289-441F-8170-1DB3321F5A96}"/>
    <dgm:cxn modelId="{1D5A1042-9349-44B3-8D39-1DB6DAA0DB57}" srcId="{115FBE3A-5CA6-46E7-B888-00D619B48A03}" destId="{55121D9E-510C-4A76-A93E-44A94DDF52C1}" srcOrd="0" destOrd="0" parTransId="{C7528CA8-34B5-4E17-926D-C1D47121CAF5}" sibTransId="{38C863A9-1D3A-476B-A445-E872B2484113}"/>
    <dgm:cxn modelId="{134FFE45-0AD5-4C1E-83D5-E64B32205CC5}" srcId="{0752C823-6EE3-4D2F-9F5D-1E1257AF982D}" destId="{92C64AB7-9D5C-4D94-A66B-CFD66353A5CE}" srcOrd="0" destOrd="0" parTransId="{84D10ABD-C408-49AD-9F03-D06FC848F903}" sibTransId="{528A183F-9616-4752-8942-F4170A3AB775}"/>
    <dgm:cxn modelId="{B4D7D867-4D13-4988-9892-B130BE44D950}" type="presOf" srcId="{115FBE3A-5CA6-46E7-B888-00D619B48A03}" destId="{D8ED03A4-05BB-4A13-971E-EF6DC3F56AAE}" srcOrd="1" destOrd="0" presId="urn:microsoft.com/office/officeart/2005/8/layout/list1"/>
    <dgm:cxn modelId="{F5A93492-ADE9-4BFB-B531-9A4B01756927}" type="presOf" srcId="{0752C823-6EE3-4D2F-9F5D-1E1257AF982D}" destId="{931E978B-370E-4800-AA99-1D93A4FFAB05}" srcOrd="0" destOrd="0" presId="urn:microsoft.com/office/officeart/2005/8/layout/list1"/>
    <dgm:cxn modelId="{5F73769C-02DC-455B-A4B8-046289DEBA57}" type="presOf" srcId="{57D2480F-4CF4-4B19-9138-39D37F6573F8}" destId="{CEF1F329-9983-47D9-AEE7-D8AE13855772}" srcOrd="0" destOrd="1" presId="urn:microsoft.com/office/officeart/2005/8/layout/list1"/>
    <dgm:cxn modelId="{0CFC7CAC-1F83-4102-8CF2-65740ED82028}" srcId="{0752C823-6EE3-4D2F-9F5D-1E1257AF982D}" destId="{115FBE3A-5CA6-46E7-B888-00D619B48A03}" srcOrd="1" destOrd="0" parTransId="{32532C56-1D51-4D2F-9276-A100FBFFDB45}" sibTransId="{799190FC-1614-48F6-B544-1B14C657A79E}"/>
    <dgm:cxn modelId="{94FEA4D6-A676-4DE6-9AD8-6DBF2ED988CC}" type="presOf" srcId="{BF86DDBC-0081-4658-A2FA-508CCEBE75E9}" destId="{FFCF8F8A-86EF-47B0-B8F2-07911465CF18}" srcOrd="0" destOrd="0" presId="urn:microsoft.com/office/officeart/2005/8/layout/list1"/>
    <dgm:cxn modelId="{AB3B4B25-56B3-4BD0-88CF-ABEDA37DA36A}" type="presParOf" srcId="{931E978B-370E-4800-AA99-1D93A4FFAB05}" destId="{0CE14015-FB36-46A5-BFD9-AA13F6491074}" srcOrd="0" destOrd="0" presId="urn:microsoft.com/office/officeart/2005/8/layout/list1"/>
    <dgm:cxn modelId="{AF3AC718-12A3-4FF7-AC39-329BB4046E76}" type="presParOf" srcId="{0CE14015-FB36-46A5-BFD9-AA13F6491074}" destId="{63128500-CF95-45DF-8378-4902F8B060B8}" srcOrd="0" destOrd="0" presId="urn:microsoft.com/office/officeart/2005/8/layout/list1"/>
    <dgm:cxn modelId="{E351B71A-397F-4349-9FC7-B7FB93DBC92B}" type="presParOf" srcId="{0CE14015-FB36-46A5-BFD9-AA13F6491074}" destId="{50EDC67A-28B4-476F-8740-A737B203BB5D}" srcOrd="1" destOrd="0" presId="urn:microsoft.com/office/officeart/2005/8/layout/list1"/>
    <dgm:cxn modelId="{8BA3339D-F6B2-4A37-8757-1C8A8AC44CF8}" type="presParOf" srcId="{931E978B-370E-4800-AA99-1D93A4FFAB05}" destId="{B26AA6AC-D1C8-4AB4-9702-37EF7B458CF9}" srcOrd="1" destOrd="0" presId="urn:microsoft.com/office/officeart/2005/8/layout/list1"/>
    <dgm:cxn modelId="{9A3AEDEC-2B58-40F4-A6E1-A9FCEF27D7AF}" type="presParOf" srcId="{931E978B-370E-4800-AA99-1D93A4FFAB05}" destId="{FFCF8F8A-86EF-47B0-B8F2-07911465CF18}" srcOrd="2" destOrd="0" presId="urn:microsoft.com/office/officeart/2005/8/layout/list1"/>
    <dgm:cxn modelId="{58E7B389-E89F-4794-8BE1-100921F2D21B}" type="presParOf" srcId="{931E978B-370E-4800-AA99-1D93A4FFAB05}" destId="{8B171D5F-A542-4DF5-864A-459F42E66CA3}" srcOrd="3" destOrd="0" presId="urn:microsoft.com/office/officeart/2005/8/layout/list1"/>
    <dgm:cxn modelId="{4280CA80-3049-4628-8106-8F6DBA4D3E4F}" type="presParOf" srcId="{931E978B-370E-4800-AA99-1D93A4FFAB05}" destId="{BD1363E3-DD06-41BD-9A5D-BB2281DF8729}" srcOrd="4" destOrd="0" presId="urn:microsoft.com/office/officeart/2005/8/layout/list1"/>
    <dgm:cxn modelId="{6472328E-5E0F-4AD9-BA62-F09916A5BCFA}" type="presParOf" srcId="{BD1363E3-DD06-41BD-9A5D-BB2281DF8729}" destId="{92B83DB9-3002-437D-8922-8F7F18219EBA}" srcOrd="0" destOrd="0" presId="urn:microsoft.com/office/officeart/2005/8/layout/list1"/>
    <dgm:cxn modelId="{0B17519E-20CF-4119-B073-CB788342284E}" type="presParOf" srcId="{BD1363E3-DD06-41BD-9A5D-BB2281DF8729}" destId="{D8ED03A4-05BB-4A13-971E-EF6DC3F56AAE}" srcOrd="1" destOrd="0" presId="urn:microsoft.com/office/officeart/2005/8/layout/list1"/>
    <dgm:cxn modelId="{1A081081-0C2A-4542-BE33-97A745701CCD}" type="presParOf" srcId="{931E978B-370E-4800-AA99-1D93A4FFAB05}" destId="{8D1FF55C-E167-4A2B-B5CF-EFED1B58FDFA}" srcOrd="5" destOrd="0" presId="urn:microsoft.com/office/officeart/2005/8/layout/list1"/>
    <dgm:cxn modelId="{CEBD374F-441E-4FD8-9B01-CA950D532FAF}" type="presParOf" srcId="{931E978B-370E-4800-AA99-1D93A4FFAB05}" destId="{CEF1F329-9983-47D9-AEE7-D8AE1385577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F8F8A-86EF-47B0-B8F2-07911465CF18}">
      <dsp:nvSpPr>
        <dsp:cNvPr id="0" name=""/>
        <dsp:cNvSpPr/>
      </dsp:nvSpPr>
      <dsp:spPr>
        <a:xfrm>
          <a:off x="0" y="520461"/>
          <a:ext cx="5507232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422" tIns="708152" rIns="427422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/>
            <a:t>Arduino IDE</a:t>
          </a:r>
          <a:endParaRPr lang="en-US" sz="3400" kern="1200"/>
        </a:p>
      </dsp:txBody>
      <dsp:txXfrm>
        <a:off x="0" y="520461"/>
        <a:ext cx="5507232" cy="1445850"/>
      </dsp:txXfrm>
    </dsp:sp>
    <dsp:sp modelId="{50EDC67A-28B4-476F-8740-A737B203BB5D}">
      <dsp:nvSpPr>
        <dsp:cNvPr id="0" name=""/>
        <dsp:cNvSpPr/>
      </dsp:nvSpPr>
      <dsp:spPr>
        <a:xfrm>
          <a:off x="275361" y="18621"/>
          <a:ext cx="3855062" cy="1003680"/>
        </a:xfrm>
        <a:prstGeom prst="roundRect">
          <a:avLst/>
        </a:prstGeom>
        <a:solidFill>
          <a:srgbClr val="FF86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12" tIns="0" rIns="145712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u="sng" kern="1200"/>
            <a:t>Tools</a:t>
          </a:r>
          <a:r>
            <a:rPr lang="en-US" sz="3400" b="0" i="0" kern="1200"/>
            <a:t>​</a:t>
          </a:r>
          <a:endParaRPr lang="en-US" sz="3400" kern="1200"/>
        </a:p>
      </dsp:txBody>
      <dsp:txXfrm>
        <a:off x="324357" y="67617"/>
        <a:ext cx="3757070" cy="905688"/>
      </dsp:txXfrm>
    </dsp:sp>
    <dsp:sp modelId="{CEF1F329-9983-47D9-AEE7-D8AE13855772}">
      <dsp:nvSpPr>
        <dsp:cNvPr id="0" name=""/>
        <dsp:cNvSpPr/>
      </dsp:nvSpPr>
      <dsp:spPr>
        <a:xfrm>
          <a:off x="0" y="2651751"/>
          <a:ext cx="5507232" cy="198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422" tIns="708152" rIns="427422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/>
            <a:t>Firebase​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/>
            <a:t>Arduino C​</a:t>
          </a:r>
          <a:endParaRPr lang="en-US" sz="3400" kern="1200"/>
        </a:p>
      </dsp:txBody>
      <dsp:txXfrm>
        <a:off x="0" y="2651751"/>
        <a:ext cx="5507232" cy="1981350"/>
      </dsp:txXfrm>
    </dsp:sp>
    <dsp:sp modelId="{D8ED03A4-05BB-4A13-971E-EF6DC3F56AAE}">
      <dsp:nvSpPr>
        <dsp:cNvPr id="0" name=""/>
        <dsp:cNvSpPr/>
      </dsp:nvSpPr>
      <dsp:spPr>
        <a:xfrm>
          <a:off x="275361" y="2149911"/>
          <a:ext cx="3855062" cy="1003680"/>
        </a:xfrm>
        <a:prstGeom prst="roundRect">
          <a:avLst/>
        </a:prstGeom>
        <a:solidFill>
          <a:srgbClr val="FF86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12" tIns="0" rIns="145712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u="sng" kern="1200" dirty="0"/>
            <a:t>Technologies</a:t>
          </a:r>
          <a:r>
            <a:rPr lang="en-US" sz="3400" b="0" i="0" kern="1200" dirty="0"/>
            <a:t>​</a:t>
          </a:r>
          <a:endParaRPr lang="en-US" sz="3400" kern="1200" dirty="0"/>
        </a:p>
      </dsp:txBody>
      <dsp:txXfrm>
        <a:off x="324357" y="2198907"/>
        <a:ext cx="3757070" cy="905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E3F7B-326C-4312-8F0B-CD5681AB2EA1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8EC39-1EEE-4F92-AC79-C2EE9EA45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63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54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0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4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30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6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92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7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2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1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01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1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8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50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18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70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27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31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48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7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44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22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8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59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E8F3E8-B4FD-4DB9-A536-52731BC0162D}" type="datetime1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CB8DC-A967-4BB5-B5CF-459431299EB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5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E8F3E8-B4FD-4DB9-A536-52731BC0162D}" type="datetime1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CB8DC-A967-4BB5-B5CF-459431299E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75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67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CCE4-979D-4CF6-91BF-E08AA03A4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CD54D-E705-41A6-9D2B-F8551360F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C5AB-A928-40AA-92A5-65A27498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A4812-F688-4580-BE2B-F98FEAF8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FF85C-1824-4389-9383-C34A4981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83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1E2F-21C8-49FA-BFBD-AE38B4B8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B9349-BC19-4404-92D5-AB6F24DB4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88CF1-9285-4CD8-9D72-7F9C11C2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48B8-E8D1-4651-B6BD-945D612F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289CD-597B-4AFF-9DDF-AA0C81E3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6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888476-B922-48C5-B833-EA2E89703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F6F4D-167E-4CAA-92C3-5C3B8E713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A11B0-24E3-49E0-BA44-FBE5A6E4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5FFDD-325C-41E8-8A5B-FC6D7D69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7045D-148B-4A92-BBB7-C3D72EA6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68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E44F1-768E-4A66-9300-AE057E95A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8375" y="6139925"/>
            <a:ext cx="2716882" cy="365125"/>
          </a:xfrm>
        </p:spPr>
        <p:txBody>
          <a:bodyPr/>
          <a:lstStyle>
            <a:lvl1pPr>
              <a:defRPr sz="1600"/>
            </a:lvl1pPr>
          </a:lstStyle>
          <a:p>
            <a:fld id="{D332DD64-B9CB-4189-8940-026D105F81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9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45EB162-1C76-4DF1-BD1C-2A85187CC2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335091" cy="6858000"/>
          </a:xfrm>
          <a:custGeom>
            <a:avLst/>
            <a:gdLst>
              <a:gd name="connsiteX0" fmla="*/ 0 w 6335090"/>
              <a:gd name="connsiteY0" fmla="*/ 0 h 6858000"/>
              <a:gd name="connsiteX1" fmla="*/ 5376934 w 6335090"/>
              <a:gd name="connsiteY1" fmla="*/ 0 h 6858000"/>
              <a:gd name="connsiteX2" fmla="*/ 5490801 w 6335090"/>
              <a:gd name="connsiteY2" fmla="*/ 184867 h 6858000"/>
              <a:gd name="connsiteX3" fmla="*/ 6335090 w 6335090"/>
              <a:gd name="connsiteY3" fmla="*/ 3429000 h 6858000"/>
              <a:gd name="connsiteX4" fmla="*/ 5490801 w 6335090"/>
              <a:gd name="connsiteY4" fmla="*/ 6673132 h 6858000"/>
              <a:gd name="connsiteX5" fmla="*/ 5376934 w 6335090"/>
              <a:gd name="connsiteY5" fmla="*/ 6858000 h 6858000"/>
              <a:gd name="connsiteX6" fmla="*/ 0 w 633509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35090" h="6858000">
                <a:moveTo>
                  <a:pt x="0" y="0"/>
                </a:moveTo>
                <a:lnTo>
                  <a:pt x="5376934" y="0"/>
                </a:lnTo>
                <a:lnTo>
                  <a:pt x="5490801" y="184867"/>
                </a:lnTo>
                <a:cubicBezTo>
                  <a:pt x="6021069" y="1089506"/>
                  <a:pt x="6335090" y="2212465"/>
                  <a:pt x="6335090" y="3429000"/>
                </a:cubicBezTo>
                <a:cubicBezTo>
                  <a:pt x="6335090" y="4645534"/>
                  <a:pt x="6021069" y="5768494"/>
                  <a:pt x="5490801" y="6673132"/>
                </a:cubicBezTo>
                <a:lnTo>
                  <a:pt x="537693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7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59B0C1-90F0-49B0-A985-160281427C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93456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8CDF-9F98-4CBF-81D0-B3509617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8F7A7-D331-43E4-A0E2-02BA4C0B5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D7BF0-BA78-433F-B1FD-E149C499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849EE-A1BD-4A89-BCBE-5FBD811D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25DAD-7FFD-437A-9C04-715D12AD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BF75-FFF0-4394-A448-C6147AA2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8DF88-365A-4BF6-AB5A-63609FF6A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53630-3943-4F08-9976-51356DA9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3B02E-FB1F-4BF5-9530-05E5718D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E992C-E5A8-42A0-9BAD-D2966B87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94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ADB8-8C79-40AE-B116-4A059693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0242-7267-438D-B065-AD98FD653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15B98-92D4-4416-BDF9-BF2B16D9B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95C5A-521F-4A81-B133-1FF3578E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C977A-3925-4F2F-A02B-98388467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9E63E-43B9-4F66-849D-9E2BCFFC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13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7864-FB89-4988-9A1F-7969CDAE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362B9-C7F8-4765-988E-46ECE53F5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C228E-F591-4EEC-B926-4292932EF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37D2C-8582-4747-8B92-BBA8D5CA1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8668F-25EF-41D5-9343-EE2658145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53A684-B146-4780-958F-D87A2473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EA98E-B6A0-4D31-ABD7-D59298D3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E0440-B8E5-43EB-A72D-0B0022E4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70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2BC4-2D27-46CD-846F-3117F364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8621A-E6F4-4C4B-A00F-7F1005A5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344D5-E0DC-4715-857F-20F6F7C2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CA5B5-E9A3-4149-9C1A-9C1ACD66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8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AE909-349D-4850-AEE0-72C17BBC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FD21D-BCDA-402C-9CE9-D75034DD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44BAC-1BD3-4279-9D7D-F12993C9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2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C7EF-7219-41E8-AA9D-F4FE1290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B280-AAFE-4D26-AF60-1D89A0D76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42FF1-1B83-49E1-B1CE-82148A444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92576-0CE4-4350-AA40-5216C262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1D871-EEB7-45E2-8E1A-FC5A0AD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4EEE4-CBED-4331-A3DF-59FEE7A0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B8CC-B5D2-4CAB-BA79-FB594AD5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DFEED-2800-49C8-9067-55624AFA0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E190A-8DF5-411D-A7CD-D0D196BB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DD368-9BF3-4247-8C5E-FCB1840A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621D5-9F98-4F53-A1DA-CD6782B0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33CE2-8361-46FF-ABD9-A5EB964D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08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33706-FEBD-44A4-946D-E2CB3E96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3ECD5-BD3A-43AF-971E-0A8661B1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6E408-3F17-4743-83D8-1396583E5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9356B-DA05-4505-AC04-EE43D113D60B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B5F6F-78B4-412B-AB32-E167D6892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C324-C96A-4BAA-A7C1-095CADC71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51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12.jp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talhaanwarch/Eye_Disease_Classification_CN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code/chitturigopisaiteja/chronic-kidney-disease-prediction-ml" TargetMode="External"/><Relationship Id="rId5" Type="http://schemas.openxmlformats.org/officeDocument/2006/relationships/hyperlink" Target="https://www.kaggle.com/code/andls555/heart-disease-prediction" TargetMode="External"/><Relationship Id="rId4" Type="http://schemas.openxmlformats.org/officeDocument/2006/relationships/hyperlink" Target="https://www.kaggle.com/datasets/kondwani/eye-disease-dataset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8.jpg"/><Relationship Id="rId9" Type="http://schemas.microsoft.com/office/2007/relationships/diagramDrawing" Target="../diagrams/drawing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eeexplore.ieee.org/document/9142887" TargetMode="External"/><Relationship Id="rId5" Type="http://schemas.openxmlformats.org/officeDocument/2006/relationships/hyperlink" Target="https://create.arduino.cc/projecthub/SurtrTech/measure-heart-rate-and-spo2-with-max30102-c2b4d8" TargetMode="External"/><Relationship Id="rId4" Type="http://schemas.openxmlformats.org/officeDocument/2006/relationships/hyperlink" Target="https://how2electronics.com/max30100-pulse-oximeter-with-esp8266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A07CB-388A-4886-9DA7-7548DCB2C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1392" y="876299"/>
            <a:ext cx="6920608" cy="5288135"/>
          </a:xfrm>
          <a:prstGeom prst="rect">
            <a:avLst/>
          </a:prstGeom>
        </p:spPr>
      </p:pic>
      <p:sp>
        <p:nvSpPr>
          <p:cNvPr id="10" name="Oval 10">
            <a:extLst>
              <a:ext uri="{FF2B5EF4-FFF2-40B4-BE49-F238E27FC236}">
                <a16:creationId xmlns:a16="http://schemas.microsoft.com/office/drawing/2014/main" id="{9A32381E-0C62-4819-B000-03055E7B9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2075" y="4946971"/>
            <a:ext cx="141867" cy="13713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4BA9D08F-E08E-46BB-959E-6929753EF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941" y="5178696"/>
            <a:ext cx="137139" cy="12768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DC57E074-AB25-44DD-9DA6-B7C0FEB87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1543" y="5348936"/>
            <a:ext cx="75663" cy="709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51498118-47F6-4E21-96EE-3DB697E28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7110" y="5017910"/>
            <a:ext cx="61477" cy="6620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A2FDD252-C959-41BC-B11E-13E7807F6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6968" y="4871319"/>
            <a:ext cx="37831" cy="4728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2969A28-65E4-49D6-8793-C83F81FE8328}"/>
              </a:ext>
            </a:extLst>
          </p:cNvPr>
          <p:cNvSpPr>
            <a:spLocks/>
          </p:cNvSpPr>
          <p:nvPr/>
        </p:nvSpPr>
        <p:spPr bwMode="auto">
          <a:xfrm>
            <a:off x="9660277" y="3272955"/>
            <a:ext cx="841739" cy="151324"/>
          </a:xfrm>
          <a:custGeom>
            <a:avLst/>
            <a:gdLst>
              <a:gd name="T0" fmla="*/ 98 w 104"/>
              <a:gd name="T1" fmla="*/ 19 h 19"/>
              <a:gd name="T2" fmla="*/ 6 w 104"/>
              <a:gd name="T3" fmla="*/ 19 h 19"/>
              <a:gd name="T4" fmla="*/ 0 w 104"/>
              <a:gd name="T5" fmla="*/ 13 h 19"/>
              <a:gd name="T6" fmla="*/ 0 w 104"/>
              <a:gd name="T7" fmla="*/ 6 h 19"/>
              <a:gd name="T8" fmla="*/ 6 w 104"/>
              <a:gd name="T9" fmla="*/ 0 h 19"/>
              <a:gd name="T10" fmla="*/ 98 w 104"/>
              <a:gd name="T11" fmla="*/ 0 h 19"/>
              <a:gd name="T12" fmla="*/ 104 w 104"/>
              <a:gd name="T13" fmla="*/ 6 h 19"/>
              <a:gd name="T14" fmla="*/ 104 w 104"/>
              <a:gd name="T15" fmla="*/ 13 h 19"/>
              <a:gd name="T16" fmla="*/ 98 w 104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9">
                <a:moveTo>
                  <a:pt x="98" y="19"/>
                </a:moveTo>
                <a:cubicBezTo>
                  <a:pt x="6" y="19"/>
                  <a:pt x="6" y="19"/>
                  <a:pt x="6" y="19"/>
                </a:cubicBezTo>
                <a:cubicBezTo>
                  <a:pt x="2" y="19"/>
                  <a:pt x="0" y="16"/>
                  <a:pt x="0" y="13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1" y="0"/>
                  <a:pt x="104" y="2"/>
                  <a:pt x="104" y="6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4" y="16"/>
                  <a:pt x="101" y="19"/>
                  <a:pt x="98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B3915A9D-BBC2-4FB1-9756-0480DEB7C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7660" y="3499937"/>
            <a:ext cx="70935" cy="7897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90BBB6E2-904E-4143-987B-84730DDF4505}"/>
              </a:ext>
            </a:extLst>
          </p:cNvPr>
          <p:cNvSpPr>
            <a:spLocks/>
          </p:cNvSpPr>
          <p:nvPr/>
        </p:nvSpPr>
        <p:spPr bwMode="auto">
          <a:xfrm>
            <a:off x="9007690" y="2885179"/>
            <a:ext cx="226987" cy="217528"/>
          </a:xfrm>
          <a:custGeom>
            <a:avLst/>
            <a:gdLst>
              <a:gd name="T0" fmla="*/ 13 w 28"/>
              <a:gd name="T1" fmla="*/ 26 h 27"/>
              <a:gd name="T2" fmla="*/ 1 w 28"/>
              <a:gd name="T3" fmla="*/ 12 h 27"/>
              <a:gd name="T4" fmla="*/ 16 w 28"/>
              <a:gd name="T5" fmla="*/ 1 h 27"/>
              <a:gd name="T6" fmla="*/ 27 w 28"/>
              <a:gd name="T7" fmla="*/ 15 h 27"/>
              <a:gd name="T8" fmla="*/ 13 w 28"/>
              <a:gd name="T9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7">
                <a:moveTo>
                  <a:pt x="13" y="26"/>
                </a:moveTo>
                <a:cubicBezTo>
                  <a:pt x="5" y="26"/>
                  <a:pt x="0" y="19"/>
                  <a:pt x="1" y="12"/>
                </a:cubicBezTo>
                <a:cubicBezTo>
                  <a:pt x="2" y="5"/>
                  <a:pt x="8" y="0"/>
                  <a:pt x="16" y="1"/>
                </a:cubicBezTo>
                <a:cubicBezTo>
                  <a:pt x="23" y="1"/>
                  <a:pt x="28" y="8"/>
                  <a:pt x="27" y="15"/>
                </a:cubicBezTo>
                <a:cubicBezTo>
                  <a:pt x="26" y="22"/>
                  <a:pt x="20" y="27"/>
                  <a:pt x="13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FA5D4425-5EDF-4EFC-A99F-D1DBA098C9EF}"/>
              </a:ext>
            </a:extLst>
          </p:cNvPr>
          <p:cNvSpPr>
            <a:spLocks/>
          </p:cNvSpPr>
          <p:nvPr/>
        </p:nvSpPr>
        <p:spPr bwMode="auto">
          <a:xfrm>
            <a:off x="9910912" y="832857"/>
            <a:ext cx="160783" cy="160783"/>
          </a:xfrm>
          <a:custGeom>
            <a:avLst/>
            <a:gdLst>
              <a:gd name="T0" fmla="*/ 9 w 20"/>
              <a:gd name="T1" fmla="*/ 19 h 20"/>
              <a:gd name="T2" fmla="*/ 1 w 20"/>
              <a:gd name="T3" fmla="*/ 9 h 20"/>
              <a:gd name="T4" fmla="*/ 11 w 20"/>
              <a:gd name="T5" fmla="*/ 1 h 20"/>
              <a:gd name="T6" fmla="*/ 19 w 20"/>
              <a:gd name="T7" fmla="*/ 11 h 20"/>
              <a:gd name="T8" fmla="*/ 9 w 20"/>
              <a:gd name="T9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0">
                <a:moveTo>
                  <a:pt x="9" y="19"/>
                </a:moveTo>
                <a:cubicBezTo>
                  <a:pt x="4" y="19"/>
                  <a:pt x="0" y="14"/>
                  <a:pt x="1" y="9"/>
                </a:cubicBezTo>
                <a:cubicBezTo>
                  <a:pt x="2" y="4"/>
                  <a:pt x="6" y="0"/>
                  <a:pt x="11" y="1"/>
                </a:cubicBezTo>
                <a:cubicBezTo>
                  <a:pt x="16" y="1"/>
                  <a:pt x="20" y="6"/>
                  <a:pt x="19" y="11"/>
                </a:cubicBezTo>
                <a:cubicBezTo>
                  <a:pt x="19" y="16"/>
                  <a:pt x="14" y="20"/>
                  <a:pt x="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BF40F29E-FFF3-4173-87A5-3B7B63655A8B}"/>
              </a:ext>
            </a:extLst>
          </p:cNvPr>
          <p:cNvSpPr>
            <a:spLocks/>
          </p:cNvSpPr>
          <p:nvPr/>
        </p:nvSpPr>
        <p:spPr bwMode="auto">
          <a:xfrm>
            <a:off x="9040794" y="2237329"/>
            <a:ext cx="104035" cy="104035"/>
          </a:xfrm>
          <a:custGeom>
            <a:avLst/>
            <a:gdLst>
              <a:gd name="T0" fmla="*/ 5 w 13"/>
              <a:gd name="T1" fmla="*/ 12 h 13"/>
              <a:gd name="T2" fmla="*/ 1 w 13"/>
              <a:gd name="T3" fmla="*/ 5 h 13"/>
              <a:gd name="T4" fmla="*/ 8 w 13"/>
              <a:gd name="T5" fmla="*/ 1 h 13"/>
              <a:gd name="T6" fmla="*/ 12 w 13"/>
              <a:gd name="T7" fmla="*/ 8 h 13"/>
              <a:gd name="T8" fmla="*/ 5 w 13"/>
              <a:gd name="T9" fmla="*/ 1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3">
                <a:moveTo>
                  <a:pt x="5" y="12"/>
                </a:move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11" y="2"/>
                  <a:pt x="13" y="5"/>
                  <a:pt x="12" y="8"/>
                </a:cubicBezTo>
                <a:cubicBezTo>
                  <a:pt x="11" y="11"/>
                  <a:pt x="8" y="13"/>
                  <a:pt x="5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8">
            <a:extLst>
              <a:ext uri="{FF2B5EF4-FFF2-40B4-BE49-F238E27FC236}">
                <a16:creationId xmlns:a16="http://schemas.microsoft.com/office/drawing/2014/main" id="{F99D50F9-7E2C-4023-AFE3-AD268122F92F}"/>
              </a:ext>
            </a:extLst>
          </p:cNvPr>
          <p:cNvSpPr>
            <a:spLocks/>
          </p:cNvSpPr>
          <p:nvPr/>
        </p:nvSpPr>
        <p:spPr bwMode="auto">
          <a:xfrm>
            <a:off x="9490038" y="1390859"/>
            <a:ext cx="137139" cy="137139"/>
          </a:xfrm>
          <a:custGeom>
            <a:avLst/>
            <a:gdLst>
              <a:gd name="T0" fmla="*/ 8 w 17"/>
              <a:gd name="T1" fmla="*/ 17 h 17"/>
              <a:gd name="T2" fmla="*/ 1 w 17"/>
              <a:gd name="T3" fmla="*/ 8 h 17"/>
              <a:gd name="T4" fmla="*/ 9 w 17"/>
              <a:gd name="T5" fmla="*/ 1 h 17"/>
              <a:gd name="T6" fmla="*/ 16 w 17"/>
              <a:gd name="T7" fmla="*/ 10 h 17"/>
              <a:gd name="T8" fmla="*/ 8 w 17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7">
                <a:moveTo>
                  <a:pt x="8" y="17"/>
                </a:moveTo>
                <a:cubicBezTo>
                  <a:pt x="3" y="16"/>
                  <a:pt x="0" y="12"/>
                  <a:pt x="1" y="8"/>
                </a:cubicBezTo>
                <a:cubicBezTo>
                  <a:pt x="1" y="4"/>
                  <a:pt x="5" y="0"/>
                  <a:pt x="9" y="1"/>
                </a:cubicBezTo>
                <a:cubicBezTo>
                  <a:pt x="14" y="1"/>
                  <a:pt x="17" y="5"/>
                  <a:pt x="16" y="10"/>
                </a:cubicBezTo>
                <a:cubicBezTo>
                  <a:pt x="16" y="14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7">
            <a:extLst>
              <a:ext uri="{FF2B5EF4-FFF2-40B4-BE49-F238E27FC236}">
                <a16:creationId xmlns:a16="http://schemas.microsoft.com/office/drawing/2014/main" id="{5525758D-1A22-4261-9878-74C230786220}"/>
              </a:ext>
            </a:extLst>
          </p:cNvPr>
          <p:cNvSpPr>
            <a:spLocks/>
          </p:cNvSpPr>
          <p:nvPr/>
        </p:nvSpPr>
        <p:spPr bwMode="auto">
          <a:xfrm>
            <a:off x="10705351" y="5859641"/>
            <a:ext cx="397225" cy="241174"/>
          </a:xfrm>
          <a:custGeom>
            <a:avLst/>
            <a:gdLst>
              <a:gd name="T0" fmla="*/ 49 w 49"/>
              <a:gd name="T1" fmla="*/ 15 h 30"/>
              <a:gd name="T2" fmla="*/ 36 w 49"/>
              <a:gd name="T3" fmla="*/ 0 h 30"/>
              <a:gd name="T4" fmla="*/ 12 w 49"/>
              <a:gd name="T5" fmla="*/ 0 h 30"/>
              <a:gd name="T6" fmla="*/ 0 w 49"/>
              <a:gd name="T7" fmla="*/ 15 h 30"/>
              <a:gd name="T8" fmla="*/ 0 w 49"/>
              <a:gd name="T9" fmla="*/ 15 h 30"/>
              <a:gd name="T10" fmla="*/ 12 w 49"/>
              <a:gd name="T11" fmla="*/ 30 h 30"/>
              <a:gd name="T12" fmla="*/ 36 w 49"/>
              <a:gd name="T13" fmla="*/ 30 h 30"/>
              <a:gd name="T14" fmla="*/ 49 w 49"/>
              <a:gd name="T15" fmla="*/ 1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" h="30">
                <a:moveTo>
                  <a:pt x="49" y="15"/>
                </a:moveTo>
                <a:cubicBezTo>
                  <a:pt x="49" y="7"/>
                  <a:pt x="43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4"/>
                  <a:pt x="6" y="30"/>
                  <a:pt x="12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43" y="30"/>
                  <a:pt x="49" y="24"/>
                  <a:pt x="49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968819" y="1320621"/>
            <a:ext cx="63648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Intelligent, Secured Smart App for Complete Diabetes Lifestyle Management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043386-E95F-4BB8-9656-727B1F6F782B}"/>
              </a:ext>
            </a:extLst>
          </p:cNvPr>
          <p:cNvCxnSpPr>
            <a:cxnSpLocks/>
          </p:cNvCxnSpPr>
          <p:nvPr/>
        </p:nvCxnSpPr>
        <p:spPr>
          <a:xfrm>
            <a:off x="1074468" y="1202067"/>
            <a:ext cx="33997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C132C16-D9E5-4B75-B069-1E92D6433189}"/>
              </a:ext>
            </a:extLst>
          </p:cNvPr>
          <p:cNvSpPr/>
          <p:nvPr/>
        </p:nvSpPr>
        <p:spPr>
          <a:xfrm>
            <a:off x="1471343" y="1069051"/>
            <a:ext cx="2333875" cy="27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spc="3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DiaBeta</a:t>
            </a:r>
            <a:endParaRPr lang="en-US" sz="800" spc="3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B5432A-C77C-4D52-AF06-C3A646C0DC54}"/>
              </a:ext>
            </a:extLst>
          </p:cNvPr>
          <p:cNvSpPr txBox="1"/>
          <p:nvPr/>
        </p:nvSpPr>
        <p:spPr>
          <a:xfrm>
            <a:off x="1074468" y="4894963"/>
            <a:ext cx="283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  <a:cs typeface="Montserrat Bold"/>
              </a:rPr>
              <a:t>2022-256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0A4E-EE0F-4958-8C2A-157512EB6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73201" y="6085645"/>
            <a:ext cx="2743200" cy="365125"/>
          </a:xfrm>
        </p:spPr>
        <p:txBody>
          <a:bodyPr/>
          <a:lstStyle/>
          <a:p>
            <a:fld id="{D332DD64-B9CB-4189-8940-026D105F8168}" type="slidenum">
              <a:rPr lang="en-US" smtClean="0"/>
              <a:t>1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2A9AA7-A879-4100-9287-B302C1DB4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2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FF86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2" y="2875287"/>
            <a:ext cx="8281736" cy="3043649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12126" y="3442960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30102" y="3643882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System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12126" y="451601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30102" y="474854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6" y="1107444"/>
            <a:ext cx="519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001358" y="3442964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D7894-5AEE-4B33-B13F-D3EA8E8CFAEF}"/>
              </a:ext>
            </a:extLst>
          </p:cNvPr>
          <p:cNvSpPr txBox="1"/>
          <p:nvPr/>
        </p:nvSpPr>
        <p:spPr>
          <a:xfrm>
            <a:off x="6019329" y="364388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10</a:t>
            </a:fld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C567445-C88E-42C5-A2BA-7C3BB0FF873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IT19115894 | Jayasekara J.T.N.N|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12FD4C-CCAE-4C55-9DE2-65E1D518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0"/>
            <a:ext cx="12192000" cy="1537603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451554" y="617564"/>
            <a:ext cx="592372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System Diagram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54A5E2-0C39-49DD-852D-3D265C2D244A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IT19115894 | Jayasekara J.T.N.N|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EADEE-43CA-458A-8F97-D5B048A2A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256BB7E-8DCD-43D7-87B9-21BF00C43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30" y="1185774"/>
            <a:ext cx="8701740" cy="49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7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6">
            <a:extLst>
              <a:ext uri="{FF2B5EF4-FFF2-40B4-BE49-F238E27FC236}">
                <a16:creationId xmlns:a16="http://schemas.microsoft.com/office/drawing/2014/main" id="{703BCE7F-9C86-451A-A58D-6D0BAC6B92D4}"/>
              </a:ext>
            </a:extLst>
          </p:cNvPr>
          <p:cNvSpPr>
            <a:spLocks/>
          </p:cNvSpPr>
          <p:nvPr/>
        </p:nvSpPr>
        <p:spPr bwMode="auto">
          <a:xfrm>
            <a:off x="6335877" y="5859650"/>
            <a:ext cx="392499" cy="231716"/>
          </a:xfrm>
          <a:custGeom>
            <a:avLst/>
            <a:gdLst>
              <a:gd name="T0" fmla="*/ 48 w 48"/>
              <a:gd name="T1" fmla="*/ 14 h 29"/>
              <a:gd name="T2" fmla="*/ 36 w 48"/>
              <a:gd name="T3" fmla="*/ 0 h 29"/>
              <a:gd name="T4" fmla="*/ 12 w 48"/>
              <a:gd name="T5" fmla="*/ 0 h 29"/>
              <a:gd name="T6" fmla="*/ 0 w 48"/>
              <a:gd name="T7" fmla="*/ 14 h 29"/>
              <a:gd name="T8" fmla="*/ 0 w 48"/>
              <a:gd name="T9" fmla="*/ 14 h 29"/>
              <a:gd name="T10" fmla="*/ 12 w 48"/>
              <a:gd name="T11" fmla="*/ 29 h 29"/>
              <a:gd name="T12" fmla="*/ 36 w 48"/>
              <a:gd name="T13" fmla="*/ 29 h 29"/>
              <a:gd name="T14" fmla="*/ 48 w 48"/>
              <a:gd name="T1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29">
                <a:moveTo>
                  <a:pt x="48" y="14"/>
                </a:moveTo>
                <a:cubicBezTo>
                  <a:pt x="48" y="6"/>
                  <a:pt x="43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3"/>
                  <a:pt x="6" y="29"/>
                  <a:pt x="12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43" y="29"/>
                  <a:pt x="48" y="23"/>
                  <a:pt x="48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432789" y="910711"/>
            <a:ext cx="54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and Technologies 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FAE19-B1E3-4732-8B58-268B9B7BC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12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FF8C2BEE-CCD3-4FDE-9E4A-07397D179B79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IT19115894 | Jayasekara J.T.N.N|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4E0D9F-953B-43B4-99AB-1EE226F85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5817" y="3258310"/>
            <a:ext cx="1416325" cy="1416325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403A19C-7B35-49B3-9046-E5898C5F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70" y="1160601"/>
            <a:ext cx="1700056" cy="1700056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3FDEEF29-1AD3-4F1D-A319-1A38F3BB3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41" y="1026019"/>
            <a:ext cx="1700056" cy="17000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301A06-0DC0-483C-A961-8420318C6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964" y="3111654"/>
            <a:ext cx="1416325" cy="12282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31D2FF-8F91-43C9-B7F7-0A4D2A9D8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285" y="4838237"/>
            <a:ext cx="1416325" cy="1416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A9CA90-9DAD-4FC1-97C1-DC34F81BD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6F5DE7-3A2A-4EAC-98DB-A432E1431001}"/>
              </a:ext>
            </a:extLst>
          </p:cNvPr>
          <p:cNvSpPr txBox="1">
            <a:spLocks/>
          </p:cNvSpPr>
          <p:nvPr/>
        </p:nvSpPr>
        <p:spPr>
          <a:xfrm>
            <a:off x="482316" y="2114086"/>
            <a:ext cx="3561977" cy="2200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Tools</a:t>
            </a:r>
          </a:p>
          <a:p>
            <a:pPr lvl="1"/>
            <a:r>
              <a:rPr lang="en-US" sz="100" dirty="0"/>
              <a:t>V</a:t>
            </a:r>
            <a:endParaRPr lang="en-US" dirty="0"/>
          </a:p>
          <a:p>
            <a:pPr marL="544068" lvl="1" indent="-342900"/>
            <a:r>
              <a:rPr lang="en-GB" dirty="0"/>
              <a:t>Visual Studio Code</a:t>
            </a:r>
          </a:p>
          <a:p>
            <a:pPr marL="544068" lvl="1" indent="-342900"/>
            <a:r>
              <a:rPr lang="en-GB" dirty="0"/>
              <a:t>Postman</a:t>
            </a:r>
          </a:p>
          <a:p>
            <a:pPr marL="544068" lvl="1" indent="-342900"/>
            <a:r>
              <a:rPr lang="en-GB" dirty="0" err="1"/>
              <a:t>Jupyter</a:t>
            </a:r>
            <a:r>
              <a:rPr lang="en-GB" dirty="0"/>
              <a:t> Notebook</a:t>
            </a:r>
          </a:p>
          <a:p>
            <a:pPr marL="544068" lvl="1" indent="-342900"/>
            <a:r>
              <a:rPr lang="en-GB" dirty="0"/>
              <a:t>Flask</a:t>
            </a:r>
          </a:p>
          <a:p>
            <a:pPr marL="544068" lvl="1" indent="-342900"/>
            <a:r>
              <a:rPr lang="en-GB" dirty="0"/>
              <a:t>Fire Base</a:t>
            </a:r>
          </a:p>
          <a:p>
            <a:pPr marL="201168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71C95E3-6392-4A56-B201-53007682F2E7}"/>
              </a:ext>
            </a:extLst>
          </p:cNvPr>
          <p:cNvSpPr txBox="1">
            <a:spLocks/>
          </p:cNvSpPr>
          <p:nvPr/>
        </p:nvSpPr>
        <p:spPr>
          <a:xfrm>
            <a:off x="3660764" y="2114086"/>
            <a:ext cx="3561977" cy="2200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Technologies</a:t>
            </a:r>
          </a:p>
          <a:p>
            <a:pPr lvl="1"/>
            <a:r>
              <a:rPr lang="en-US" sz="100" dirty="0"/>
              <a:t>V</a:t>
            </a:r>
            <a:endParaRPr lang="en-US" dirty="0"/>
          </a:p>
          <a:p>
            <a:pPr marL="544068" lvl="1" indent="-342900"/>
            <a:r>
              <a:rPr lang="en-GB" dirty="0"/>
              <a:t>Flutter</a:t>
            </a:r>
          </a:p>
          <a:p>
            <a:pPr marL="544068" lvl="1" indent="-342900"/>
            <a:r>
              <a:rPr lang="en-GB" dirty="0"/>
              <a:t>Dart</a:t>
            </a:r>
          </a:p>
          <a:p>
            <a:pPr marL="544068" lvl="1" indent="-342900"/>
            <a:r>
              <a:rPr lang="en-GB" dirty="0"/>
              <a:t>Python</a:t>
            </a:r>
          </a:p>
          <a:p>
            <a:pPr marL="544068" lvl="1" indent="-342900"/>
            <a:r>
              <a:rPr lang="en-GB" dirty="0"/>
              <a:t>React JS</a:t>
            </a:r>
          </a:p>
          <a:p>
            <a:pPr marL="544068" lvl="1" indent="-342900"/>
            <a:r>
              <a:rPr lang="en-GB" dirty="0"/>
              <a:t>Docker</a:t>
            </a:r>
          </a:p>
          <a:p>
            <a:pPr marL="544068" lvl="1" indent="-342900"/>
            <a:r>
              <a:rPr lang="en-GB" dirty="0"/>
              <a:t>Kubernetes</a:t>
            </a:r>
          </a:p>
          <a:p>
            <a:pPr marL="201168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51235F-0EF9-44A0-88D2-BCCFD1FBB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8203" y="2898097"/>
            <a:ext cx="1416325" cy="1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8951709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Current Progress – IT19115894 (50%)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53A02-FAA4-4D45-931A-4E83F1D6B9EB}"/>
              </a:ext>
            </a:extLst>
          </p:cNvPr>
          <p:cNvSpPr txBox="1"/>
          <p:nvPr/>
        </p:nvSpPr>
        <p:spPr>
          <a:xfrm>
            <a:off x="522685" y="2021112"/>
            <a:ext cx="9488417" cy="578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/>
              <a:t>Generates a questionnaire to gather necessary </a:t>
            </a:r>
          </a:p>
          <a:p>
            <a:r>
              <a:rPr lang="en-GB" sz="2800" dirty="0"/>
              <a:t>      information from the user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diabetes prediction model.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Deploy model using flask and create API.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800" dirty="0"/>
              <a:t>Provide ability to add, update, delete users’ </a:t>
            </a:r>
          </a:p>
          <a:p>
            <a:r>
              <a:rPr lang="en-GB" sz="2800" dirty="0"/>
              <a:t>      daily glucose, insulin, pills information.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800" dirty="0"/>
              <a:t>Implement User Interfaces</a:t>
            </a:r>
          </a:p>
          <a:p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8B41F-4D6E-4837-88DE-E970148D7B16}"/>
              </a:ext>
            </a:extLst>
          </p:cNvPr>
          <p:cNvGrpSpPr/>
          <p:nvPr/>
        </p:nvGrpSpPr>
        <p:grpSpPr>
          <a:xfrm>
            <a:off x="8862395" y="2302164"/>
            <a:ext cx="2806920" cy="2806920"/>
            <a:chOff x="3946008" y="2094940"/>
            <a:chExt cx="3848100" cy="3848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A2F67D-C91F-4ACB-8D8E-6F55AF4B7EC3}"/>
                </a:ext>
              </a:extLst>
            </p:cNvPr>
            <p:cNvGrpSpPr/>
            <p:nvPr/>
          </p:nvGrpSpPr>
          <p:grpSpPr>
            <a:xfrm>
              <a:off x="3946008" y="2094940"/>
              <a:ext cx="3848100" cy="3848100"/>
              <a:chOff x="10267950" y="1599543"/>
              <a:chExt cx="3848100" cy="3848100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455C05B3-64CB-4E56-99BB-28AAB3D26219}"/>
                  </a:ext>
                </a:extLst>
              </p:cNvPr>
              <p:cNvSpPr/>
              <p:nvPr/>
            </p:nvSpPr>
            <p:spPr>
              <a:xfrm>
                <a:off x="10846707" y="2178300"/>
                <a:ext cx="2690587" cy="2690587"/>
              </a:xfrm>
              <a:prstGeom prst="arc">
                <a:avLst>
                  <a:gd name="adj1" fmla="val 17331928"/>
                  <a:gd name="adj2" fmla="val 9371911"/>
                </a:avLst>
              </a:prstGeom>
              <a:ln w="295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457D770B-1603-44AA-B5E7-7562BDFD3FB2}"/>
                  </a:ext>
                </a:extLst>
              </p:cNvPr>
              <p:cNvSpPr/>
              <p:nvPr/>
            </p:nvSpPr>
            <p:spPr>
              <a:xfrm>
                <a:off x="10566438" y="1898031"/>
                <a:ext cx="3251126" cy="3251126"/>
              </a:xfrm>
              <a:prstGeom prst="arc">
                <a:avLst>
                  <a:gd name="adj1" fmla="val 11162704"/>
                  <a:gd name="adj2" fmla="val 7676139"/>
                </a:avLst>
              </a:prstGeom>
              <a:ln w="2952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74FB7665-E0EE-4B10-9FE1-010F1BD60084}"/>
                  </a:ext>
                </a:extLst>
              </p:cNvPr>
              <p:cNvSpPr/>
              <p:nvPr/>
            </p:nvSpPr>
            <p:spPr>
              <a:xfrm>
                <a:off x="10267950" y="1599543"/>
                <a:ext cx="3848100" cy="3848100"/>
              </a:xfrm>
              <a:prstGeom prst="arc">
                <a:avLst>
                  <a:gd name="adj1" fmla="val 14253739"/>
                  <a:gd name="adj2" fmla="val 451640"/>
                </a:avLst>
              </a:prstGeom>
              <a:ln w="295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A5C3B00B-0978-4306-9BA1-F78550BD0578}"/>
                </a:ext>
              </a:extLst>
            </p:cNvPr>
            <p:cNvSpPr txBox="1">
              <a:spLocks/>
            </p:cNvSpPr>
            <p:nvPr/>
          </p:nvSpPr>
          <p:spPr>
            <a:xfrm>
              <a:off x="4455784" y="3422730"/>
              <a:ext cx="2690587" cy="119251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b="1" kern="1200">
                  <a:solidFill>
                    <a:schemeClr val="bg1"/>
                  </a:solidFill>
                  <a:latin typeface="New Cicle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54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50%</a:t>
              </a:r>
              <a:endParaRPr lang="en-US" sz="3600" b="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D64EE-4419-4133-975C-42DD9C0B3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13</a:t>
            </a:fld>
            <a:endParaRPr lang="en-US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1891F18C-32E5-4C01-8A3E-A59E2B7EE041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IT19115894 | Jayasekara J.T.N.N|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34DD09-3A05-41BA-AFE1-524623AB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684CED-13AF-4918-BC4C-CA17A6729B8D}"/>
              </a:ext>
            </a:extLst>
          </p:cNvPr>
          <p:cNvSpPr/>
          <p:nvPr/>
        </p:nvSpPr>
        <p:spPr>
          <a:xfrm>
            <a:off x="0" y="5456"/>
            <a:ext cx="12192000" cy="6857999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F214-FE4F-4277-81F7-204F2B2434C0}"/>
              </a:ext>
            </a:extLst>
          </p:cNvPr>
          <p:cNvSpPr txBox="1"/>
          <p:nvPr/>
        </p:nvSpPr>
        <p:spPr>
          <a:xfrm>
            <a:off x="2037010" y="938140"/>
            <a:ext cx="8117987" cy="6980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>
                <a:solidFill>
                  <a:schemeClr val="bg1"/>
                </a:solidFill>
                <a:latin typeface="Product Sans"/>
              </a:rPr>
              <a:t>Project Evidence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A0C15-C367-473B-A1CD-D9161BA6F798}"/>
              </a:ext>
            </a:extLst>
          </p:cNvPr>
          <p:cNvCxnSpPr>
            <a:cxnSpLocks/>
          </p:cNvCxnSpPr>
          <p:nvPr/>
        </p:nvCxnSpPr>
        <p:spPr>
          <a:xfrm>
            <a:off x="4219577" y="761615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9C5CE8-06A2-40B1-A39A-4DFD56B38C17}"/>
              </a:ext>
            </a:extLst>
          </p:cNvPr>
          <p:cNvSpPr/>
          <p:nvPr/>
        </p:nvSpPr>
        <p:spPr>
          <a:xfrm>
            <a:off x="5040313" y="671731"/>
            <a:ext cx="2850874" cy="2356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spc="300" dirty="0">
                <a:solidFill>
                  <a:schemeClr val="bg1"/>
                </a:solidFill>
                <a:latin typeface="Segoe UI"/>
                <a:cs typeface="Segoe UI"/>
              </a:rPr>
              <a:t>Screenshots of the current work</a:t>
            </a:r>
            <a:endParaRPr lang="en-US" sz="800" spc="3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F7B9CE-1AD3-4675-BB8E-142A401506CF}"/>
              </a:ext>
            </a:extLst>
          </p:cNvPr>
          <p:cNvCxnSpPr>
            <a:cxnSpLocks/>
          </p:cNvCxnSpPr>
          <p:nvPr/>
        </p:nvCxnSpPr>
        <p:spPr>
          <a:xfrm>
            <a:off x="7794432" y="790370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A73BF1-3BED-4C89-9CBD-7D0225E0CA55}"/>
              </a:ext>
            </a:extLst>
          </p:cNvPr>
          <p:cNvCxnSpPr>
            <a:cxnSpLocks/>
          </p:cNvCxnSpPr>
          <p:nvPr/>
        </p:nvCxnSpPr>
        <p:spPr>
          <a:xfrm>
            <a:off x="493545" y="1895283"/>
            <a:ext cx="11204906" cy="0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oter Placeholder 6">
            <a:extLst>
              <a:ext uri="{FF2B5EF4-FFF2-40B4-BE49-F238E27FC236}">
                <a16:creationId xmlns:a16="http://schemas.microsoft.com/office/drawing/2014/main" id="{C394E476-D806-4CED-BE6E-A8B41DF8AD8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+mj-lt"/>
              </a:rPr>
              <a:t>IT19115894 | Jayasekara J.T.N.N| Project ID : 2022-256</a:t>
            </a:r>
            <a:endParaRPr lang="en-GB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D336E-CFE2-42F2-8FAC-BF9A5E72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89" y="1845500"/>
            <a:ext cx="6220486" cy="422209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B65934F-3FBD-4EEE-8824-555AC02EB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2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730252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09741" y="44727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CFCF8B-6955-4BC3-AF6D-EB2A2A0941CE}"/>
              </a:ext>
            </a:extLst>
          </p:cNvPr>
          <p:cNvSpPr txBox="1"/>
          <p:nvPr/>
        </p:nvSpPr>
        <p:spPr>
          <a:xfrm>
            <a:off x="699893" y="2463114"/>
            <a:ext cx="2417713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Dashboard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Add Log Entry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Edit Log Entry</a:t>
            </a:r>
            <a:endParaRPr lang="en-GB" sz="2400" b="1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8EA44-4F82-456B-B09B-7DE97023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71" y="711288"/>
            <a:ext cx="3521616" cy="6571718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397816-263B-4263-9F77-61D065F22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78" y="704846"/>
            <a:ext cx="3521616" cy="6571718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48DB31-F6FA-4C4D-8013-15C8EE030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73" y="698410"/>
            <a:ext cx="3521616" cy="657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730252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61257" y="414265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018E4A-9517-4929-8EB8-4E0BA587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10" y="789427"/>
            <a:ext cx="3374814" cy="629777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85E570-EFC3-4F63-9145-DCD457BBA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19" y="782987"/>
            <a:ext cx="3374814" cy="62977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D9EF7D-BDD1-419D-9035-D11F8950A112}"/>
              </a:ext>
            </a:extLst>
          </p:cNvPr>
          <p:cNvSpPr txBox="1"/>
          <p:nvPr/>
        </p:nvSpPr>
        <p:spPr>
          <a:xfrm>
            <a:off x="699893" y="2463114"/>
            <a:ext cx="2654637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Action Panel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Logbook Screen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Health Screen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7896CD-8B14-4C3B-963E-D2A7C2BE0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222" y="781077"/>
            <a:ext cx="3404465" cy="63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730252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61257" y="414265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9EF7D-BDD1-419D-9035-D11F8950A112}"/>
              </a:ext>
            </a:extLst>
          </p:cNvPr>
          <p:cNvSpPr txBox="1"/>
          <p:nvPr/>
        </p:nvSpPr>
        <p:spPr>
          <a:xfrm>
            <a:off x="699893" y="2463114"/>
            <a:ext cx="2465227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Questionnaire</a:t>
            </a:r>
          </a:p>
        </p:txBody>
      </p:sp>
      <p:pic>
        <p:nvPicPr>
          <p:cNvPr id="8" name="Picture 7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B0761F37-6B34-49D2-8C0F-82645F88C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11" y="865133"/>
            <a:ext cx="3434392" cy="640894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1C65D25A-79B3-4691-9F0B-E1651BBDE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77" y="855474"/>
            <a:ext cx="3439568" cy="6418607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09AC82D-49F0-4C84-A1DB-86DAAEF6D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330" y="855474"/>
            <a:ext cx="3445599" cy="6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730252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61257" y="414265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9EF7D-BDD1-419D-9035-D11F8950A112}"/>
              </a:ext>
            </a:extLst>
          </p:cNvPr>
          <p:cNvSpPr txBox="1"/>
          <p:nvPr/>
        </p:nvSpPr>
        <p:spPr>
          <a:xfrm>
            <a:off x="661257" y="1849981"/>
            <a:ext cx="323864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Diabetes Predict API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6370A4-ECA0-48B8-8A85-491BCCD99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1" y="2425234"/>
            <a:ext cx="9493876" cy="39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730252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61257" y="414265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9EF7D-BDD1-419D-9035-D11F8950A112}"/>
              </a:ext>
            </a:extLst>
          </p:cNvPr>
          <p:cNvSpPr txBox="1"/>
          <p:nvPr/>
        </p:nvSpPr>
        <p:spPr>
          <a:xfrm>
            <a:off x="661257" y="1849981"/>
            <a:ext cx="4043351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Diabetes Prediction Model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BCF470-9BA9-4B6C-AA3C-478DCE978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2" y="2439053"/>
            <a:ext cx="7760099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E5749-A658-4424-90CA-F71F9AC31EF1}"/>
              </a:ext>
            </a:extLst>
          </p:cNvPr>
          <p:cNvSpPr txBox="1"/>
          <p:nvPr/>
        </p:nvSpPr>
        <p:spPr>
          <a:xfrm>
            <a:off x="490706" y="796442"/>
            <a:ext cx="5426841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Team Members</a:t>
            </a:r>
          </a:p>
        </p:txBody>
      </p:sp>
      <p:pic>
        <p:nvPicPr>
          <p:cNvPr id="55" name="Picture 5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50431CE-68C3-429F-B0B2-63E46C4C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92" y="2738728"/>
            <a:ext cx="4566208" cy="34246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EA4FCB-FF92-4C02-9608-4DFEB3B7B597}"/>
              </a:ext>
            </a:extLst>
          </p:cNvPr>
          <p:cNvSpPr txBox="1"/>
          <p:nvPr/>
        </p:nvSpPr>
        <p:spPr>
          <a:xfrm>
            <a:off x="558800" y="1478604"/>
            <a:ext cx="853046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Supervisor: Ms. </a:t>
            </a:r>
            <a:r>
              <a:rPr lang="en-US" sz="2800" dirty="0" err="1">
                <a:latin typeface="+mj-lt"/>
              </a:rPr>
              <a:t>Suriya</a:t>
            </a:r>
            <a:r>
              <a:rPr lang="en-US" sz="2800" dirty="0">
                <a:latin typeface="+mj-lt"/>
              </a:rPr>
              <a:t> Kumari</a:t>
            </a:r>
            <a:endParaRPr lang="en-US" sz="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Co Supervisor: Mr. Ravi </a:t>
            </a:r>
            <a:r>
              <a:rPr lang="en-US" sz="2800" dirty="0" err="1">
                <a:latin typeface="+mj-lt"/>
              </a:rPr>
              <a:t>Supunya</a:t>
            </a:r>
            <a:endParaRPr lang="en-US" sz="2800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A9E00606-FCA6-4E23-96AE-46AADB66E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767687"/>
              </p:ext>
            </p:extLst>
          </p:nvPr>
        </p:nvGraphicFramePr>
        <p:xfrm>
          <a:off x="558800" y="2974707"/>
          <a:ext cx="7066992" cy="250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6391">
                  <a:extLst>
                    <a:ext uri="{9D8B030D-6E8A-4147-A177-3AD203B41FA5}">
                      <a16:colId xmlns:a16="http://schemas.microsoft.com/office/drawing/2014/main" val="3221493836"/>
                    </a:ext>
                  </a:extLst>
                </a:gridCol>
                <a:gridCol w="2810601">
                  <a:extLst>
                    <a:ext uri="{9D8B030D-6E8A-4147-A177-3AD203B41FA5}">
                      <a16:colId xmlns:a16="http://schemas.microsoft.com/office/drawing/2014/main" val="437276436"/>
                    </a:ext>
                  </a:extLst>
                </a:gridCol>
              </a:tblGrid>
              <a:tr h="473899">
                <a:tc>
                  <a:txBody>
                    <a:bodyPr/>
                    <a:lstStyle/>
                    <a:p>
                      <a:r>
                        <a:rPr lang="en-US" sz="2300" b="1" dirty="0">
                          <a:latin typeface="+mj-lt"/>
                        </a:rPr>
                        <a:t>Student Name</a:t>
                      </a:r>
                    </a:p>
                  </a:txBody>
                  <a:tcPr marL="109362" marR="109362" marT="54681" marB="54681">
                    <a:solidFill>
                      <a:srgbClr val="FF86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latin typeface="+mj-lt"/>
                        </a:rPr>
                        <a:t>Student ID</a:t>
                      </a:r>
                    </a:p>
                  </a:txBody>
                  <a:tcPr marL="109362" marR="109362" marT="54681" marB="54681">
                    <a:solidFill>
                      <a:srgbClr val="FF8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009"/>
                  </a:ext>
                </a:extLst>
              </a:tr>
              <a:tr h="6124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>
                          <a:latin typeface="+mj-lt"/>
                        </a:rPr>
                        <a:t>Jayasekara J.T.N.N (Leader)</a:t>
                      </a:r>
                    </a:p>
                  </a:txBody>
                  <a:tcPr marL="109362" marR="109362" marT="54681" marB="5468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0" dirty="0">
                          <a:latin typeface="+mj-lt"/>
                        </a:rPr>
                        <a:t>IT19115894</a:t>
                      </a:r>
                    </a:p>
                  </a:txBody>
                  <a:tcPr marL="109362" marR="109362" marT="54681" marB="54681"/>
                </a:tc>
                <a:extLst>
                  <a:ext uri="{0D108BD9-81ED-4DB2-BD59-A6C34878D82A}">
                    <a16:rowId xmlns:a16="http://schemas.microsoft.com/office/drawing/2014/main" val="1767715608"/>
                  </a:ext>
                </a:extLst>
              </a:tr>
              <a:tr h="473899">
                <a:tc>
                  <a:txBody>
                    <a:bodyPr/>
                    <a:lstStyle/>
                    <a:p>
                      <a:r>
                        <a:rPr lang="en-US" sz="2300" b="0" dirty="0" err="1">
                          <a:latin typeface="+mj-lt"/>
                        </a:rPr>
                        <a:t>Gunasekera</a:t>
                      </a:r>
                      <a:r>
                        <a:rPr lang="en-US" sz="2300" b="0" dirty="0">
                          <a:latin typeface="+mj-lt"/>
                        </a:rPr>
                        <a:t> R.H.</a:t>
                      </a:r>
                    </a:p>
                  </a:txBody>
                  <a:tcPr marL="109362" marR="109362" marT="54681" marB="5468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0" dirty="0">
                          <a:latin typeface="+mj-lt"/>
                        </a:rPr>
                        <a:t>IT19184272</a:t>
                      </a:r>
                    </a:p>
                  </a:txBody>
                  <a:tcPr marL="109362" marR="109362" marT="54681" marB="54681"/>
                </a:tc>
                <a:extLst>
                  <a:ext uri="{0D108BD9-81ED-4DB2-BD59-A6C34878D82A}">
                    <a16:rowId xmlns:a16="http://schemas.microsoft.com/office/drawing/2014/main" val="815705139"/>
                  </a:ext>
                </a:extLst>
              </a:tr>
              <a:tr h="473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err="1">
                          <a:latin typeface="+mj-lt"/>
                        </a:rPr>
                        <a:t>Ravindu</a:t>
                      </a:r>
                      <a:r>
                        <a:rPr lang="en-US" sz="2300" b="0" dirty="0">
                          <a:latin typeface="+mj-lt"/>
                        </a:rPr>
                        <a:t> </a:t>
                      </a:r>
                      <a:r>
                        <a:rPr lang="en-US" sz="2300" b="0" dirty="0" err="1">
                          <a:latin typeface="+mj-lt"/>
                        </a:rPr>
                        <a:t>Hasanka</a:t>
                      </a:r>
                      <a:r>
                        <a:rPr lang="en-US" sz="2300" b="0" dirty="0">
                          <a:latin typeface="+mj-lt"/>
                        </a:rPr>
                        <a:t> V.G.</a:t>
                      </a:r>
                    </a:p>
                  </a:txBody>
                  <a:tcPr marL="109362" marR="109362" marT="54681" marB="5468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0" dirty="0">
                          <a:latin typeface="+mj-lt"/>
                        </a:rPr>
                        <a:t>IT19156798</a:t>
                      </a:r>
                    </a:p>
                  </a:txBody>
                  <a:tcPr marL="109362" marR="109362" marT="54681" marB="54681"/>
                </a:tc>
                <a:extLst>
                  <a:ext uri="{0D108BD9-81ED-4DB2-BD59-A6C34878D82A}">
                    <a16:rowId xmlns:a16="http://schemas.microsoft.com/office/drawing/2014/main" val="2166776093"/>
                  </a:ext>
                </a:extLst>
              </a:tr>
              <a:tr h="473899">
                <a:tc>
                  <a:txBody>
                    <a:bodyPr/>
                    <a:lstStyle/>
                    <a:p>
                      <a:r>
                        <a:rPr lang="en-US" sz="2300" b="0" dirty="0" err="1">
                          <a:latin typeface="+mj-lt"/>
                        </a:rPr>
                        <a:t>Hasintha</a:t>
                      </a:r>
                      <a:r>
                        <a:rPr lang="en-US" sz="2300" b="0" dirty="0">
                          <a:latin typeface="+mj-lt"/>
                        </a:rPr>
                        <a:t> </a:t>
                      </a:r>
                      <a:r>
                        <a:rPr lang="en-US" sz="2300" b="0" dirty="0" err="1">
                          <a:latin typeface="+mj-lt"/>
                        </a:rPr>
                        <a:t>Kashmika</a:t>
                      </a:r>
                      <a:r>
                        <a:rPr lang="en-US" sz="2300" b="0" dirty="0">
                          <a:latin typeface="+mj-lt"/>
                        </a:rPr>
                        <a:t> H.B.G.</a:t>
                      </a:r>
                    </a:p>
                  </a:txBody>
                  <a:tcPr marL="109362" marR="109362" marT="54681" marB="5468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0" dirty="0">
                          <a:latin typeface="+mj-lt"/>
                        </a:rPr>
                        <a:t>IT19115962</a:t>
                      </a:r>
                    </a:p>
                  </a:txBody>
                  <a:tcPr marL="109362" marR="109362" marT="54681" marB="54681"/>
                </a:tc>
                <a:extLst>
                  <a:ext uri="{0D108BD9-81ED-4DB2-BD59-A6C34878D82A}">
                    <a16:rowId xmlns:a16="http://schemas.microsoft.com/office/drawing/2014/main" val="25993543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0443B-9CA1-4A9D-BA91-37F4ACD46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42BB4-35E7-4487-9118-67DCA1C28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6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1034239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Next Expected Progress– IT19115894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53A02-FAA4-4D45-931A-4E83F1D6B9EB}"/>
              </a:ext>
            </a:extLst>
          </p:cNvPr>
          <p:cNvSpPr txBox="1"/>
          <p:nvPr/>
        </p:nvSpPr>
        <p:spPr>
          <a:xfrm>
            <a:off x="522685" y="2021112"/>
            <a:ext cx="9786086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Send user reminders and recommendations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Provide data visualization graphs for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DiaBeta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App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Deploy each services using Docker and Kubernetes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Web UI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Integrate Diabetes Predict API with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DiaBeta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App and Web 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0D1FF-F5B0-484B-8C6C-7F740BDCC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20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9284B205-72ED-4315-91F1-0359CA157777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IT19115894 | Jayasekara J.T.N.N|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A27EC0-4720-484E-B384-69621C8FC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21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C32D06C-C6B0-4B43-898E-69DA6B2BADAE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IT19115894 | Jayasekara J.T.N.N|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5942F-1D11-4EC5-90F3-60619EAEB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FBCB4-0E61-46B9-B3A5-050D483CCF9A}"/>
              </a:ext>
            </a:extLst>
          </p:cNvPr>
          <p:cNvSpPr txBox="1"/>
          <p:nvPr/>
        </p:nvSpPr>
        <p:spPr>
          <a:xfrm>
            <a:off x="528033" y="1787273"/>
            <a:ext cx="113462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[1] “Basics,” CDC, 2019. https://www.cdc.gov/diabetes/basics/index.html. </a:t>
            </a:r>
          </a:p>
          <a:p>
            <a:endParaRPr lang="en-GB" dirty="0"/>
          </a:p>
          <a:p>
            <a:r>
              <a:rPr lang="en-GB" dirty="0"/>
              <a:t>‌[2] N. S. Khan, M. H. Muaz, A. Kabir, and M. N. Islam, “Diabetes Predicting mHealth Application      Using Machine Learning,” IEEE Xplore, Dec. 01, 2017. https://ieeexplore.ieee.org/document/8468885 (accessed Jan. 24, 2022). </a:t>
            </a:r>
          </a:p>
          <a:p>
            <a:endParaRPr lang="en-GB" dirty="0"/>
          </a:p>
          <a:p>
            <a:r>
              <a:rPr lang="en-GB" dirty="0"/>
              <a:t>[3] A. S. </a:t>
            </a:r>
            <a:r>
              <a:rPr lang="en-GB" dirty="0" err="1"/>
              <a:t>Alanazi</a:t>
            </a:r>
            <a:r>
              <a:rPr lang="en-GB" dirty="0"/>
              <a:t> and M. A. </a:t>
            </a:r>
            <a:r>
              <a:rPr lang="en-GB" dirty="0" err="1"/>
              <a:t>Mezher</a:t>
            </a:r>
            <a:r>
              <a:rPr lang="en-GB" dirty="0"/>
              <a:t>, “Using Machine Learning Algorithms For Prediction Of  Diabetes Mellitus,” IEEE Xplore, Sep. 01, 2020. https://ieeexplore.ieee.org/abstract/document/9213708 (accessed Jan. 24, 2022) </a:t>
            </a:r>
          </a:p>
          <a:p>
            <a:endParaRPr lang="en-GB" dirty="0"/>
          </a:p>
          <a:p>
            <a:r>
              <a:rPr lang="pt-BR" dirty="0"/>
              <a:t>[4] “Pima Indians Diabetes Database,” www.kaggle.com. https://www.kaggle.com/datasets/uciml/pima-indians-diabetes-database</a:t>
            </a:r>
            <a:endParaRPr lang="en-GB" dirty="0"/>
          </a:p>
          <a:p>
            <a:endParaRPr lang="en-GB" dirty="0"/>
          </a:p>
          <a:p>
            <a:r>
              <a:rPr lang="en-GB" dirty="0"/>
              <a:t>[5] K. </a:t>
            </a:r>
            <a:r>
              <a:rPr lang="en-GB" dirty="0" err="1"/>
              <a:t>VijiyaKumar</a:t>
            </a:r>
            <a:r>
              <a:rPr lang="en-GB" dirty="0"/>
              <a:t>, B. Lavanya, I. Nirmala, and S. S. Caroline, “Random Forest Algorithm for the Prediction of Diabetes,” IEEE Xplore, 2019. https://ieeexplore.ieee.org/document/8878802 (accessed May 02, 2021).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50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AB114-FA09-48F6-9B73-9403660A6EB4}"/>
              </a:ext>
            </a:extLst>
          </p:cNvPr>
          <p:cNvSpPr/>
          <p:nvPr/>
        </p:nvSpPr>
        <p:spPr>
          <a:xfrm>
            <a:off x="5158415" y="0"/>
            <a:ext cx="7033585" cy="6858000"/>
          </a:xfrm>
          <a:prstGeom prst="rect">
            <a:avLst/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B34C1-8915-4FC7-9FD0-B57A812409B0}"/>
              </a:ext>
            </a:extLst>
          </p:cNvPr>
          <p:cNvSpPr txBox="1"/>
          <p:nvPr/>
        </p:nvSpPr>
        <p:spPr>
          <a:xfrm>
            <a:off x="5615615" y="3028815"/>
            <a:ext cx="6344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bg1"/>
                </a:solidFill>
                <a:latin typeface="+mj-lt"/>
              </a:rPr>
              <a:t>R.H. Gunasekera</a:t>
            </a:r>
          </a:p>
          <a:p>
            <a:r>
              <a:rPr lang="fi-FI" sz="2400" dirty="0">
                <a:solidFill>
                  <a:schemeClr val="bg1"/>
                </a:solidFill>
                <a:latin typeface="+mj-lt"/>
              </a:rPr>
              <a:t>IT19184272</a:t>
            </a:r>
            <a:endParaRPr lang="en-US" sz="1050" dirty="0">
              <a:solidFill>
                <a:schemeClr val="bg1"/>
              </a:solidFill>
              <a:latin typeface="+mj-lt"/>
            </a:endParaRP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Software Engineering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04B0-D0B0-4E86-854C-E52F8D416C6B}"/>
              </a:ext>
            </a:extLst>
          </p:cNvPr>
          <p:cNvSpPr txBox="1"/>
          <p:nvPr/>
        </p:nvSpPr>
        <p:spPr>
          <a:xfrm>
            <a:off x="5561187" y="1075700"/>
            <a:ext cx="5396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Recommend Diet and Exercise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B98B-43AD-4546-98B3-EB1C920A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2FD14-482A-4840-A0DF-EC8520F37FA3}"/>
              </a:ext>
            </a:extLst>
          </p:cNvPr>
          <p:cNvSpPr/>
          <p:nvPr/>
        </p:nvSpPr>
        <p:spPr>
          <a:xfrm flipV="1">
            <a:off x="5690681" y="2675865"/>
            <a:ext cx="59338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8A7AA-E5F5-44EB-87ED-4A2D1C2A4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F61DBFB-392C-4FF0-8AF4-454857AF93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" b="2101"/>
          <a:stretch/>
        </p:blipFill>
        <p:spPr>
          <a:xfrm>
            <a:off x="1027233" y="1225903"/>
            <a:ext cx="3030191" cy="36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5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64373" y="993945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FB270-21CF-4F8F-8BC4-354697F94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81DA-D403-C48E-A6B7-0CC759D02571}"/>
              </a:ext>
            </a:extLst>
          </p:cNvPr>
          <p:cNvSpPr txBox="1"/>
          <p:nvPr/>
        </p:nvSpPr>
        <p:spPr>
          <a:xfrm>
            <a:off x="5433614" y="1183387"/>
            <a:ext cx="6087929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Can people reverse their type 2 diabetes condition with diet and exercise?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How to generate diet plan in accordance with required calorie?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How to generate exercises in    accordance with blood glucose level and body  composition assessment?</a:t>
            </a:r>
          </a:p>
        </p:txBody>
      </p:sp>
    </p:spTree>
    <p:extLst>
      <p:ext uri="{BB962C8B-B14F-4D97-AF65-F5344CB8AC3E}">
        <p14:creationId xmlns:p14="http://schemas.microsoft.com/office/powerpoint/2010/main" val="327868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719" y="1948089"/>
            <a:ext cx="3569864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Specific and Sub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24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GB" sz="1800" dirty="0"/>
              <a:t>about time to take medicine, clinic dates and other important facts is also helpful.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42895-C9AD-4760-8D79-543CF4371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36E6A-3EAA-545F-62DA-D03AC0ED5A31}"/>
              </a:ext>
            </a:extLst>
          </p:cNvPr>
          <p:cNvSpPr txBox="1"/>
          <p:nvPr/>
        </p:nvSpPr>
        <p:spPr>
          <a:xfrm>
            <a:off x="5578149" y="1499493"/>
            <a:ext cx="6087929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Recommend diet plan.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Recommend exercise plan.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Calculating calorie count of the meal using an API.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Calculating estimated calories burned for the exercises using an API.</a:t>
            </a:r>
          </a:p>
        </p:txBody>
      </p:sp>
    </p:spTree>
    <p:extLst>
      <p:ext uri="{BB962C8B-B14F-4D97-AF65-F5344CB8AC3E}">
        <p14:creationId xmlns:p14="http://schemas.microsoft.com/office/powerpoint/2010/main" val="27913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FF86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2" y="2875287"/>
            <a:ext cx="8281736" cy="3043649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12126" y="3442960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30102" y="3643882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System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12126" y="451601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30102" y="474854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6" y="1107444"/>
            <a:ext cx="519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001358" y="3442964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D7894-5AEE-4B33-B13F-D3EA8E8CFAEF}"/>
              </a:ext>
            </a:extLst>
          </p:cNvPr>
          <p:cNvSpPr txBox="1"/>
          <p:nvPr/>
        </p:nvSpPr>
        <p:spPr>
          <a:xfrm>
            <a:off x="6019329" y="364388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25</a:t>
            </a:fld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C567445-C88E-42C5-A2BA-7C3BB0FF873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IT19184272 | </a:t>
            </a:r>
            <a:r>
              <a:rPr lang="en-US" sz="1400" dirty="0" err="1">
                <a:latin typeface="+mj-lt"/>
              </a:rPr>
              <a:t>Gunasekera</a:t>
            </a:r>
            <a:r>
              <a:rPr lang="en-US" sz="1400" dirty="0">
                <a:latin typeface="+mj-lt"/>
              </a:rPr>
              <a:t> R.H. 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5348AE-A626-4CBC-9324-D560A0B4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8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0"/>
            <a:ext cx="12192000" cy="1537603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451554" y="617564"/>
            <a:ext cx="592372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System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6D82D-5ED0-4131-BD7F-5D58D947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FE0AFF-89D9-4AF0-BFF0-D023ECE30F1F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IT19184272 | </a:t>
            </a:r>
            <a:r>
              <a:rPr lang="en-US" sz="1400" dirty="0" err="1">
                <a:latin typeface="+mj-lt"/>
              </a:rPr>
              <a:t>Gunasekera</a:t>
            </a:r>
            <a:r>
              <a:rPr lang="en-US" sz="1400" dirty="0">
                <a:latin typeface="+mj-lt"/>
              </a:rPr>
              <a:t> R.H. 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D61F024E-9918-E59A-D389-F45434AEB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5601" y="838050"/>
            <a:ext cx="7564598" cy="5301874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3A20556-6D16-BAE5-32E8-9E0C025BB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554" y="2976513"/>
            <a:ext cx="5365349" cy="28922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826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6">
            <a:extLst>
              <a:ext uri="{FF2B5EF4-FFF2-40B4-BE49-F238E27FC236}">
                <a16:creationId xmlns:a16="http://schemas.microsoft.com/office/drawing/2014/main" id="{703BCE7F-9C86-451A-A58D-6D0BAC6B92D4}"/>
              </a:ext>
            </a:extLst>
          </p:cNvPr>
          <p:cNvSpPr>
            <a:spLocks/>
          </p:cNvSpPr>
          <p:nvPr/>
        </p:nvSpPr>
        <p:spPr bwMode="auto">
          <a:xfrm>
            <a:off x="6335877" y="5859650"/>
            <a:ext cx="392499" cy="231716"/>
          </a:xfrm>
          <a:custGeom>
            <a:avLst/>
            <a:gdLst>
              <a:gd name="T0" fmla="*/ 48 w 48"/>
              <a:gd name="T1" fmla="*/ 14 h 29"/>
              <a:gd name="T2" fmla="*/ 36 w 48"/>
              <a:gd name="T3" fmla="*/ 0 h 29"/>
              <a:gd name="T4" fmla="*/ 12 w 48"/>
              <a:gd name="T5" fmla="*/ 0 h 29"/>
              <a:gd name="T6" fmla="*/ 0 w 48"/>
              <a:gd name="T7" fmla="*/ 14 h 29"/>
              <a:gd name="T8" fmla="*/ 0 w 48"/>
              <a:gd name="T9" fmla="*/ 14 h 29"/>
              <a:gd name="T10" fmla="*/ 12 w 48"/>
              <a:gd name="T11" fmla="*/ 29 h 29"/>
              <a:gd name="T12" fmla="*/ 36 w 48"/>
              <a:gd name="T13" fmla="*/ 29 h 29"/>
              <a:gd name="T14" fmla="*/ 48 w 48"/>
              <a:gd name="T1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29">
                <a:moveTo>
                  <a:pt x="48" y="14"/>
                </a:moveTo>
                <a:cubicBezTo>
                  <a:pt x="48" y="6"/>
                  <a:pt x="43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3"/>
                  <a:pt x="6" y="29"/>
                  <a:pt x="12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43" y="29"/>
                  <a:pt x="48" y="23"/>
                  <a:pt x="48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432789" y="910711"/>
            <a:ext cx="54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and Technologies 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FAE19-B1E3-4732-8B58-268B9B7BC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27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FF8C2BEE-CCD3-4FDE-9E4A-07397D179B79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IT19115894 | Jayasekara J.T.N.N|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4E0D9F-953B-43B4-99AB-1EE226F85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5817" y="3258310"/>
            <a:ext cx="1416325" cy="1416325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403A19C-7B35-49B3-9046-E5898C5F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70" y="1160601"/>
            <a:ext cx="1700056" cy="1700056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3FDEEF29-1AD3-4F1D-A319-1A38F3BB3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41" y="1026019"/>
            <a:ext cx="1700056" cy="17000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301A06-0DC0-483C-A961-8420318C6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964" y="3111654"/>
            <a:ext cx="1416325" cy="12282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31D2FF-8F91-43C9-B7F7-0A4D2A9D8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285" y="4838237"/>
            <a:ext cx="1416325" cy="1416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A9CA90-9DAD-4FC1-97C1-DC34F81BD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6F5DE7-3A2A-4EAC-98DB-A432E1431001}"/>
              </a:ext>
            </a:extLst>
          </p:cNvPr>
          <p:cNvSpPr txBox="1">
            <a:spLocks/>
          </p:cNvSpPr>
          <p:nvPr/>
        </p:nvSpPr>
        <p:spPr>
          <a:xfrm>
            <a:off x="482316" y="2114086"/>
            <a:ext cx="3561977" cy="2200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Tools</a:t>
            </a:r>
          </a:p>
          <a:p>
            <a:pPr lvl="1"/>
            <a:r>
              <a:rPr lang="en-US" sz="100" dirty="0"/>
              <a:t>V</a:t>
            </a:r>
            <a:endParaRPr lang="en-US" dirty="0"/>
          </a:p>
          <a:p>
            <a:pPr marL="544068" lvl="1" indent="-342900"/>
            <a:r>
              <a:rPr lang="en-GB" dirty="0"/>
              <a:t>Visual Studio Code</a:t>
            </a:r>
          </a:p>
          <a:p>
            <a:pPr marL="544068" lvl="1" indent="-342900"/>
            <a:r>
              <a:rPr lang="en-GB" dirty="0"/>
              <a:t>Postman</a:t>
            </a:r>
          </a:p>
          <a:p>
            <a:pPr marL="544068" lvl="1" indent="-342900"/>
            <a:r>
              <a:rPr lang="en-GB" dirty="0" err="1"/>
              <a:t>Jupyter</a:t>
            </a:r>
            <a:r>
              <a:rPr lang="en-GB" dirty="0"/>
              <a:t> Notebook</a:t>
            </a:r>
          </a:p>
          <a:p>
            <a:pPr marL="544068" lvl="1" indent="-342900"/>
            <a:r>
              <a:rPr lang="en-GB" dirty="0"/>
              <a:t>Flask</a:t>
            </a:r>
          </a:p>
          <a:p>
            <a:pPr marL="544068" lvl="1" indent="-342900"/>
            <a:r>
              <a:rPr lang="en-GB" dirty="0"/>
              <a:t>Fire Base</a:t>
            </a:r>
          </a:p>
          <a:p>
            <a:pPr marL="201168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71C95E3-6392-4A56-B201-53007682F2E7}"/>
              </a:ext>
            </a:extLst>
          </p:cNvPr>
          <p:cNvSpPr txBox="1">
            <a:spLocks/>
          </p:cNvSpPr>
          <p:nvPr/>
        </p:nvSpPr>
        <p:spPr>
          <a:xfrm>
            <a:off x="3660764" y="2114086"/>
            <a:ext cx="3561977" cy="2200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Technologies</a:t>
            </a:r>
          </a:p>
          <a:p>
            <a:pPr lvl="1"/>
            <a:r>
              <a:rPr lang="en-US" sz="100" dirty="0"/>
              <a:t>V</a:t>
            </a:r>
            <a:endParaRPr lang="en-US" dirty="0"/>
          </a:p>
          <a:p>
            <a:pPr marL="544068" lvl="1" indent="-342900"/>
            <a:r>
              <a:rPr lang="en-GB" dirty="0"/>
              <a:t>Flutter</a:t>
            </a:r>
          </a:p>
          <a:p>
            <a:pPr marL="544068" lvl="1" indent="-342900"/>
            <a:r>
              <a:rPr lang="en-GB" dirty="0"/>
              <a:t>Dart</a:t>
            </a:r>
          </a:p>
          <a:p>
            <a:pPr marL="544068" lvl="1" indent="-342900"/>
            <a:r>
              <a:rPr lang="en-GB" dirty="0"/>
              <a:t>Python</a:t>
            </a:r>
          </a:p>
          <a:p>
            <a:pPr marL="544068" lvl="1" indent="-342900"/>
            <a:r>
              <a:rPr lang="en-GB" dirty="0"/>
              <a:t>React JS</a:t>
            </a:r>
          </a:p>
          <a:p>
            <a:pPr marL="544068" lvl="1" indent="-342900"/>
            <a:r>
              <a:rPr lang="en-GB" dirty="0"/>
              <a:t>Docker</a:t>
            </a:r>
          </a:p>
          <a:p>
            <a:pPr marL="544068" lvl="1" indent="-342900"/>
            <a:r>
              <a:rPr lang="en-GB" dirty="0"/>
              <a:t>Kubernetes</a:t>
            </a:r>
          </a:p>
          <a:p>
            <a:pPr marL="201168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51235F-0EF9-44A0-88D2-BCCFD1FBB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8203" y="2898097"/>
            <a:ext cx="1416325" cy="1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2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8951709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Current Progress – IT19184272 (50%)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53A02-FAA4-4D45-931A-4E83F1D6B9EB}"/>
              </a:ext>
            </a:extLst>
          </p:cNvPr>
          <p:cNvSpPr txBox="1"/>
          <p:nvPr/>
        </p:nvSpPr>
        <p:spPr>
          <a:xfrm>
            <a:off x="522685" y="2021112"/>
            <a:ext cx="9488417" cy="147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8B41F-4D6E-4837-88DE-E970148D7B16}"/>
              </a:ext>
            </a:extLst>
          </p:cNvPr>
          <p:cNvGrpSpPr/>
          <p:nvPr/>
        </p:nvGrpSpPr>
        <p:grpSpPr>
          <a:xfrm>
            <a:off x="8862395" y="2302164"/>
            <a:ext cx="2806920" cy="2806920"/>
            <a:chOff x="3946008" y="2094940"/>
            <a:chExt cx="3848100" cy="3848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A2F67D-C91F-4ACB-8D8E-6F55AF4B7EC3}"/>
                </a:ext>
              </a:extLst>
            </p:cNvPr>
            <p:cNvGrpSpPr/>
            <p:nvPr/>
          </p:nvGrpSpPr>
          <p:grpSpPr>
            <a:xfrm>
              <a:off x="3946008" y="2094940"/>
              <a:ext cx="3848100" cy="3848100"/>
              <a:chOff x="10267950" y="1599543"/>
              <a:chExt cx="3848100" cy="3848100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455C05B3-64CB-4E56-99BB-28AAB3D26219}"/>
                  </a:ext>
                </a:extLst>
              </p:cNvPr>
              <p:cNvSpPr/>
              <p:nvPr/>
            </p:nvSpPr>
            <p:spPr>
              <a:xfrm>
                <a:off x="10846707" y="2178300"/>
                <a:ext cx="2690587" cy="2690587"/>
              </a:xfrm>
              <a:prstGeom prst="arc">
                <a:avLst>
                  <a:gd name="adj1" fmla="val 17331928"/>
                  <a:gd name="adj2" fmla="val 9371911"/>
                </a:avLst>
              </a:prstGeom>
              <a:ln w="295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457D770B-1603-44AA-B5E7-7562BDFD3FB2}"/>
                  </a:ext>
                </a:extLst>
              </p:cNvPr>
              <p:cNvSpPr/>
              <p:nvPr/>
            </p:nvSpPr>
            <p:spPr>
              <a:xfrm>
                <a:off x="10566438" y="1898031"/>
                <a:ext cx="3251126" cy="3251126"/>
              </a:xfrm>
              <a:prstGeom prst="arc">
                <a:avLst>
                  <a:gd name="adj1" fmla="val 11162704"/>
                  <a:gd name="adj2" fmla="val 7676139"/>
                </a:avLst>
              </a:prstGeom>
              <a:ln w="2952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74FB7665-E0EE-4B10-9FE1-010F1BD60084}"/>
                  </a:ext>
                </a:extLst>
              </p:cNvPr>
              <p:cNvSpPr/>
              <p:nvPr/>
            </p:nvSpPr>
            <p:spPr>
              <a:xfrm>
                <a:off x="10267950" y="1599543"/>
                <a:ext cx="3848100" cy="3848100"/>
              </a:xfrm>
              <a:prstGeom prst="arc">
                <a:avLst>
                  <a:gd name="adj1" fmla="val 14253739"/>
                  <a:gd name="adj2" fmla="val 451640"/>
                </a:avLst>
              </a:prstGeom>
              <a:ln w="295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A5C3B00B-0978-4306-9BA1-F78550BD0578}"/>
                </a:ext>
              </a:extLst>
            </p:cNvPr>
            <p:cNvSpPr txBox="1">
              <a:spLocks/>
            </p:cNvSpPr>
            <p:nvPr/>
          </p:nvSpPr>
          <p:spPr>
            <a:xfrm>
              <a:off x="4455784" y="3422730"/>
              <a:ext cx="2690587" cy="119251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b="1" kern="1200">
                  <a:solidFill>
                    <a:schemeClr val="bg1"/>
                  </a:solidFill>
                  <a:latin typeface="New Cicle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54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50%</a:t>
              </a:r>
              <a:endParaRPr lang="en-US" sz="3600" b="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D64EE-4419-4133-975C-42DD9C0B3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BD59B-0F6B-43DA-A8AE-66D2F7AC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388B1B3E-474A-4F8F-8735-7467862EABBE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IT19184272 | </a:t>
            </a:r>
            <a:r>
              <a:rPr lang="en-US" sz="1400" dirty="0" err="1">
                <a:latin typeface="+mj-lt"/>
              </a:rPr>
              <a:t>Gunasekera</a:t>
            </a:r>
            <a:r>
              <a:rPr lang="en-US" sz="1400" dirty="0">
                <a:latin typeface="+mj-lt"/>
              </a:rPr>
              <a:t> R.H. 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FCA159-A3AE-6E81-B151-7C43144B9790}"/>
              </a:ext>
            </a:extLst>
          </p:cNvPr>
          <p:cNvSpPr txBox="1"/>
          <p:nvPr/>
        </p:nvSpPr>
        <p:spPr>
          <a:xfrm>
            <a:off x="522685" y="2021112"/>
            <a:ext cx="9488417" cy="471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diet recommendation model.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calorie count of the meal using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CalorieNinja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     API.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estimated calorie burned for exercises using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Nutritionix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API.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user interfaces.</a:t>
            </a:r>
          </a:p>
          <a:p>
            <a:pPr marL="457189" indent="-457189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2325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684CED-13AF-4918-BC4C-CA17A6729B8D}"/>
              </a:ext>
            </a:extLst>
          </p:cNvPr>
          <p:cNvSpPr/>
          <p:nvPr/>
        </p:nvSpPr>
        <p:spPr>
          <a:xfrm>
            <a:off x="0" y="5456"/>
            <a:ext cx="12192000" cy="6857999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F214-FE4F-4277-81F7-204F2B2434C0}"/>
              </a:ext>
            </a:extLst>
          </p:cNvPr>
          <p:cNvSpPr txBox="1"/>
          <p:nvPr/>
        </p:nvSpPr>
        <p:spPr>
          <a:xfrm>
            <a:off x="2037010" y="938140"/>
            <a:ext cx="8117987" cy="6980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>
                <a:solidFill>
                  <a:schemeClr val="bg1"/>
                </a:solidFill>
                <a:latin typeface="Product Sans"/>
              </a:rPr>
              <a:t>Project Evidence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A0C15-C367-473B-A1CD-D9161BA6F798}"/>
              </a:ext>
            </a:extLst>
          </p:cNvPr>
          <p:cNvCxnSpPr>
            <a:cxnSpLocks/>
          </p:cNvCxnSpPr>
          <p:nvPr/>
        </p:nvCxnSpPr>
        <p:spPr>
          <a:xfrm>
            <a:off x="4219577" y="761615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9C5CE8-06A2-40B1-A39A-4DFD56B38C17}"/>
              </a:ext>
            </a:extLst>
          </p:cNvPr>
          <p:cNvSpPr/>
          <p:nvPr/>
        </p:nvSpPr>
        <p:spPr>
          <a:xfrm>
            <a:off x="5040313" y="671731"/>
            <a:ext cx="2850874" cy="2356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spc="300">
                <a:solidFill>
                  <a:schemeClr val="bg1"/>
                </a:solidFill>
                <a:latin typeface="Segoe UI"/>
                <a:cs typeface="Segoe UI"/>
              </a:rPr>
              <a:t>Screenshots of the current work</a:t>
            </a:r>
            <a:endParaRPr lang="en-US" sz="800" spc="3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F7B9CE-1AD3-4675-BB8E-142A401506CF}"/>
              </a:ext>
            </a:extLst>
          </p:cNvPr>
          <p:cNvCxnSpPr>
            <a:cxnSpLocks/>
          </p:cNvCxnSpPr>
          <p:nvPr/>
        </p:nvCxnSpPr>
        <p:spPr>
          <a:xfrm>
            <a:off x="7794432" y="790370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A73BF1-3BED-4C89-9CBD-7D0225E0CA55}"/>
              </a:ext>
            </a:extLst>
          </p:cNvPr>
          <p:cNvCxnSpPr>
            <a:cxnSpLocks/>
          </p:cNvCxnSpPr>
          <p:nvPr/>
        </p:nvCxnSpPr>
        <p:spPr>
          <a:xfrm>
            <a:off x="493545" y="1895283"/>
            <a:ext cx="11204906" cy="0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2D336E-CFE2-42F2-8FAC-BF9A5E72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89" y="1845500"/>
            <a:ext cx="6220486" cy="4222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D03BA-6426-42A8-83CE-3DA5F2ABE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7051A534-D9C1-4F11-B651-DEC9855F455E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+mj-lt"/>
              </a:rPr>
              <a:t>IT19184272 |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Gunasekera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R.H. | Project ID : 2022-256</a:t>
            </a:r>
            <a:endParaRPr lang="en-GB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13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DC43160-421B-40B8-B15B-AFFEBFD2C628}"/>
              </a:ext>
            </a:extLst>
          </p:cNvPr>
          <p:cNvSpPr/>
          <p:nvPr/>
        </p:nvSpPr>
        <p:spPr>
          <a:xfrm>
            <a:off x="0" y="0"/>
            <a:ext cx="5146650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860DCC-EA74-413A-AC11-BA70AAFE9011}"/>
              </a:ext>
            </a:extLst>
          </p:cNvPr>
          <p:cNvSpPr txBox="1"/>
          <p:nvPr/>
        </p:nvSpPr>
        <p:spPr>
          <a:xfrm>
            <a:off x="621713" y="1150345"/>
            <a:ext cx="327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Introduction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FDD0E33-CF9C-4C7B-B8E8-139E76FA8701}"/>
              </a:ext>
            </a:extLst>
          </p:cNvPr>
          <p:cNvSpPr/>
          <p:nvPr/>
        </p:nvSpPr>
        <p:spPr>
          <a:xfrm rot="5400000">
            <a:off x="7530357" y="-1921795"/>
            <a:ext cx="1210189" cy="7136756"/>
          </a:xfrm>
          <a:prstGeom prst="roundRect">
            <a:avLst>
              <a:gd name="adj" fmla="val 4921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94C511-0746-4B58-91A0-AED8C7AFB430}"/>
              </a:ext>
            </a:extLst>
          </p:cNvPr>
          <p:cNvSpPr txBox="1"/>
          <p:nvPr/>
        </p:nvSpPr>
        <p:spPr>
          <a:xfrm>
            <a:off x="5146650" y="1390515"/>
            <a:ext cx="6540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Why Diabetes Management is important?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22818-C258-4060-A839-7C02850DDB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26060" y="6342279"/>
            <a:ext cx="2717800" cy="365125"/>
          </a:xfrm>
        </p:spPr>
        <p:txBody>
          <a:bodyPr/>
          <a:lstStyle/>
          <a:p>
            <a:fld id="{D332DD64-B9CB-4189-8940-026D105F8168}" type="slidenum">
              <a:rPr lang="en-US" smtClean="0"/>
              <a:t>3</a:t>
            </a:fld>
            <a:endParaRPr lang="en-US" dirty="0"/>
          </a:p>
        </p:txBody>
      </p:sp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3A462C5-3AA6-471F-BD2E-8C3B88D14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1" y="1730744"/>
            <a:ext cx="3743741" cy="415635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B320975-D56B-4983-82FD-195A3686D970}"/>
              </a:ext>
            </a:extLst>
          </p:cNvPr>
          <p:cNvSpPr/>
          <p:nvPr/>
        </p:nvSpPr>
        <p:spPr>
          <a:xfrm rot="5400000">
            <a:off x="6150300" y="863897"/>
            <a:ext cx="3970305" cy="7136756"/>
          </a:xfrm>
          <a:prstGeom prst="roundRect">
            <a:avLst>
              <a:gd name="adj" fmla="val 4921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680F01-71DE-43A6-A759-733096778368}"/>
              </a:ext>
            </a:extLst>
          </p:cNvPr>
          <p:cNvSpPr txBox="1"/>
          <p:nvPr/>
        </p:nvSpPr>
        <p:spPr>
          <a:xfrm>
            <a:off x="5012280" y="2878938"/>
            <a:ext cx="64568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Diabetics are at a higher risk of developing ailments such as heart disease, renal disease, stroke, vision problems, nerve damage etc.</a:t>
            </a:r>
          </a:p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People with better diabetes control, may expect to live active, independent, and vigorous lives. </a:t>
            </a:r>
          </a:p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Diabetes management requires awareness.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136A36-D744-440E-A54E-6AF8DF434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3469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9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A5401F-9B85-D7EA-12E5-FDD5A944E1D8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F38A2-FC2D-3B75-82F3-115D6010569D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– IT19184272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01490AA-5536-4F6C-77EC-BDE1A58F8CFB}"/>
              </a:ext>
            </a:extLst>
          </p:cNvPr>
          <p:cNvSpPr txBox="1">
            <a:spLocks/>
          </p:cNvSpPr>
          <p:nvPr/>
        </p:nvSpPr>
        <p:spPr>
          <a:xfrm>
            <a:off x="9228375" y="6139925"/>
            <a:ext cx="271688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                                  </a:t>
            </a:r>
            <a:fld id="{D332DD64-B9CB-4189-8940-026D105F816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30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0FC31C-1577-F61A-DE30-DE4E0FB83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A791ED-8BCB-898B-B23F-8BFA4622F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33" y="1007706"/>
            <a:ext cx="3249113" cy="6063198"/>
          </a:xfrm>
          <a:prstGeom prst="rect">
            <a:avLst/>
          </a:prstGeom>
        </p:spPr>
      </p:pic>
      <p:pic>
        <p:nvPicPr>
          <p:cNvPr id="31" name="Picture 3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1BD14AA-3917-7DE6-72EF-E283622D2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6" y="973985"/>
            <a:ext cx="3294113" cy="61471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D1384E-7918-31C1-F926-885E4DA190DC}"/>
              </a:ext>
            </a:extLst>
          </p:cNvPr>
          <p:cNvSpPr txBox="1"/>
          <p:nvPr/>
        </p:nvSpPr>
        <p:spPr>
          <a:xfrm>
            <a:off x="704783" y="2904339"/>
            <a:ext cx="3778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Meal calorie calculator.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Estimated calorie burned calculator.</a:t>
            </a:r>
          </a:p>
        </p:txBody>
      </p:sp>
    </p:spTree>
    <p:extLst>
      <p:ext uri="{BB962C8B-B14F-4D97-AF65-F5344CB8AC3E}">
        <p14:creationId xmlns:p14="http://schemas.microsoft.com/office/powerpoint/2010/main" val="319569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– IT19184272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A1222-B7C9-461D-992D-4D837BF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E1D62C-D1A6-4B0A-874C-73DA1507E08D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IT19184272 | </a:t>
            </a:r>
            <a:r>
              <a:rPr lang="en-US" sz="1400" dirty="0" err="1">
                <a:latin typeface="+mj-lt"/>
              </a:rPr>
              <a:t>Gunasekera</a:t>
            </a:r>
            <a:r>
              <a:rPr lang="en-US" sz="1400" dirty="0">
                <a:latin typeface="+mj-lt"/>
              </a:rPr>
              <a:t> R.H. 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C368F-8C1F-665E-7C3F-CF698C7B7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" y="2581012"/>
            <a:ext cx="9988797" cy="321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FC66C-8DC2-3A08-B4B5-9DF7F779ADE3}"/>
              </a:ext>
            </a:extLst>
          </p:cNvPr>
          <p:cNvSpPr txBox="1"/>
          <p:nvPr/>
        </p:nvSpPr>
        <p:spPr>
          <a:xfrm>
            <a:off x="1059718" y="1900636"/>
            <a:ext cx="6227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Meal Recommendation model</a:t>
            </a:r>
          </a:p>
        </p:txBody>
      </p:sp>
    </p:spTree>
    <p:extLst>
      <p:ext uri="{BB962C8B-B14F-4D97-AF65-F5344CB8AC3E}">
        <p14:creationId xmlns:p14="http://schemas.microsoft.com/office/powerpoint/2010/main" val="349593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42EF4B-A2DD-CE12-9D91-1DB4FC9C736B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E6187-D8C5-864E-1E5B-045626215D8C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– IT19184272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230D3-115A-EFF5-6C73-24A15623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4B2F505-D7E5-285D-21D8-A4CC40C42BED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IT19184272 | </a:t>
            </a:r>
            <a:r>
              <a:rPr lang="en-US" sz="1400" dirty="0" err="1">
                <a:latin typeface="+mj-lt"/>
              </a:rPr>
              <a:t>Gunasekera</a:t>
            </a:r>
            <a:r>
              <a:rPr lang="en-US" sz="1400" dirty="0">
                <a:latin typeface="+mj-lt"/>
              </a:rPr>
              <a:t> R.H. 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C9BE6-A126-0843-94C6-7B6D1B28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806" y="2120860"/>
            <a:ext cx="5532599" cy="3330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F7FD7D-9A09-3931-B3DE-9682F4C2ADF7}"/>
              </a:ext>
            </a:extLst>
          </p:cNvPr>
          <p:cNvSpPr txBox="1"/>
          <p:nvPr/>
        </p:nvSpPr>
        <p:spPr>
          <a:xfrm>
            <a:off x="11454882" y="6139924"/>
            <a:ext cx="737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332DD64-B9CB-4189-8940-026D105F816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32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9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1034239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Next Expected Progress– IT19184272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0D1FF-F5B0-484B-8C6C-7F740BDCC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F00571-E632-46CF-9C60-47181BC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69EAAE5C-AB69-4071-B558-2FFF24143FA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IT19184272 | </a:t>
            </a:r>
            <a:r>
              <a:rPr lang="en-US" sz="1400" dirty="0" err="1">
                <a:latin typeface="+mj-lt"/>
              </a:rPr>
              <a:t>Gunasekera</a:t>
            </a:r>
            <a:r>
              <a:rPr lang="en-US" sz="1400" dirty="0">
                <a:latin typeface="+mj-lt"/>
              </a:rPr>
              <a:t> R.H. 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3FAE8-1C0A-8BD1-537D-FA7A163BA3E4}"/>
              </a:ext>
            </a:extLst>
          </p:cNvPr>
          <p:cNvSpPr txBox="1"/>
          <p:nvPr/>
        </p:nvSpPr>
        <p:spPr>
          <a:xfrm>
            <a:off x="522685" y="2021112"/>
            <a:ext cx="9488417" cy="600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exercise recommendation model.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Deploy model using flask and create API.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Deploy each services using Docker and Kubernetes.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Integrate meal recommend API and exercise recommend API with DiaBeta App.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8065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3FE94-7E2A-4157-BBF1-666AA11CB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3B7233-DE95-4AAB-8189-F989251522AD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IT19184272 | </a:t>
            </a:r>
            <a:r>
              <a:rPr lang="en-US" sz="1400" dirty="0" err="1">
                <a:latin typeface="+mj-lt"/>
              </a:rPr>
              <a:t>Gunasekera</a:t>
            </a:r>
            <a:r>
              <a:rPr lang="en-US" sz="1400" dirty="0">
                <a:latin typeface="+mj-lt"/>
              </a:rPr>
              <a:t> R.H. 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DC585A-9A74-891A-3668-D3FBFFB99254}"/>
              </a:ext>
            </a:extLst>
          </p:cNvPr>
          <p:cNvSpPr txBox="1"/>
          <p:nvPr/>
        </p:nvSpPr>
        <p:spPr>
          <a:xfrm>
            <a:off x="625150" y="1787273"/>
            <a:ext cx="10580915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Athanasiou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Maria, et al. “An LSTM-Based Approach towards Automated Meal Detection from Continuous Glucose Monitoring in Type 1 Diabetes Mellitus.” </a:t>
            </a:r>
            <a:r>
              <a:rPr lang="en-GB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2021 IEEE 21st International Conference on Bioinformatics and Bioengineering (BIBE)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25 Oct. 2021, 10.1109/bibe52308.2021.9635246. Accessed 23 Jan. 2022. </a:t>
            </a:r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[2] Basnayake,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Chamali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et al. “Recommender System Based on Food and Exercise Ontologies to Find the Suitable Fitness Exercise Plan with the Aid of Python.” </a:t>
            </a:r>
            <a:r>
              <a:rPr lang="en-GB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2021 5th SLAAI International Conference on Artificial Intelligence (SLAAI-ICAI)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6 Dec. 2021, 10.1109/slaai-icai54477.2021.9664742. Accessed 23 Jan. 2022. </a:t>
            </a:r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[3]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Klimontov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V, et al. </a:t>
            </a:r>
            <a:r>
              <a:rPr lang="en-GB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Serum Levels of WISP1/CCN4 in Subjects with Type 2 Diabetes: The Relationships with Body Fat Distribution and Adipose Tissue Dysfunction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Li,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Zhizhuang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et al. “Exercise Recommendation Method Based on Machine Learning.” </a:t>
            </a:r>
            <a:r>
              <a:rPr lang="en-GB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2021 International Conference on Advanced Learning Technologies (ICALT)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July 2021, 10.1109/icalt52272.2021.00023. Accessed 24 Jan. 2022. </a:t>
            </a:r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[4]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O'brien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Richard, et al. </a:t>
            </a:r>
            <a:r>
              <a:rPr lang="en-GB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Meal Size Estimation Using a Personalized Glucose-Insulin Model for Diabetic Patients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Ofli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Ferda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et al. “Design and Evaluation of an Interactive Exercise Coaching System for Older Adults: Lessons Learned.” </a:t>
            </a:r>
            <a:r>
              <a:rPr lang="en-GB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IEEE Journal of Biomedical and Health Informatics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vol. 20, no. 1, Jan. 2016, pp. 201–212, 10.1109/jbhi.2015.2391671. Accessed 24 Jan. 2022. </a:t>
            </a:r>
          </a:p>
          <a:p>
            <a:pPr algn="just" rtl="0" fontAlgn="base"/>
            <a:endParaRPr lang="en-GB" sz="11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[5]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Peihua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Liu. Research on the Effect of Exercise on Diabetics. </a:t>
            </a: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Popa,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Grigore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and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Ghenadie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Usic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 The 8 Th IEEE International Conference on E-Health and Bioengineering -EHB 2020 Development of a Patient-Specific Model for Patients with Diabetes Type I Using Meal and Exercise Guidelines from Modern Schools of Diabetes Me. 2020.  </a:t>
            </a:r>
          </a:p>
          <a:p>
            <a:pPr algn="just" rtl="0" fontAlgn="base"/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[6]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Qiuhua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Wang, and Chen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Peiyou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“Research on Individualized Exercise Energy Expenditure Models and Its Application in Walking-Running Exercise Prescription.” 2009 Second International Conference on Information and Computing Science, 2009, 10.1109/icic.2009.379. Accessed 8 Feb. 2022. </a:t>
            </a:r>
          </a:p>
          <a:p>
            <a:pPr algn="just" rtl="0" fontAlgn="base"/>
            <a:endParaRPr lang="en-GB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[8] ZITOUNI,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Hanane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et al. “Personalized Menu: A New Contextual Collaborative Recommender System.” 2020 International Conference on Advanced Aspects of Software Engineering (ICAASE), 28 Nov. 2020, 10.1109/icaase51408.2020.9380111. Accessed 8 Feb. 2022.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AB114-FA09-48F6-9B73-9403660A6EB4}"/>
              </a:ext>
            </a:extLst>
          </p:cNvPr>
          <p:cNvSpPr/>
          <p:nvPr/>
        </p:nvSpPr>
        <p:spPr>
          <a:xfrm>
            <a:off x="5158415" y="0"/>
            <a:ext cx="7033585" cy="6858000"/>
          </a:xfrm>
          <a:prstGeom prst="rect">
            <a:avLst/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B34C1-8915-4FC7-9FD0-B57A812409B0}"/>
              </a:ext>
            </a:extLst>
          </p:cNvPr>
          <p:cNvSpPr txBox="1"/>
          <p:nvPr/>
        </p:nvSpPr>
        <p:spPr>
          <a:xfrm>
            <a:off x="5615615" y="3028815"/>
            <a:ext cx="6344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bg1"/>
                </a:solidFill>
                <a:latin typeface="+mj-lt"/>
              </a:rPr>
              <a:t>Ravindu Hasanka V.G.</a:t>
            </a:r>
          </a:p>
          <a:p>
            <a:r>
              <a:rPr lang="fi-FI" sz="2400" dirty="0">
                <a:solidFill>
                  <a:schemeClr val="bg1"/>
                </a:solidFill>
                <a:latin typeface="+mj-lt"/>
              </a:rPr>
              <a:t>IT19156798</a:t>
            </a: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Information Technology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04B0-D0B0-4E86-854C-E52F8D416C6B}"/>
              </a:ext>
            </a:extLst>
          </p:cNvPr>
          <p:cNvSpPr txBox="1"/>
          <p:nvPr/>
        </p:nvSpPr>
        <p:spPr>
          <a:xfrm>
            <a:off x="5615615" y="1715251"/>
            <a:ext cx="5396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Identify Health 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B98B-43AD-4546-98B3-EB1C920A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2FD14-482A-4840-A0DF-EC8520F37FA3}"/>
              </a:ext>
            </a:extLst>
          </p:cNvPr>
          <p:cNvSpPr/>
          <p:nvPr/>
        </p:nvSpPr>
        <p:spPr>
          <a:xfrm flipV="1">
            <a:off x="5690681" y="2675865"/>
            <a:ext cx="59338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8A7AA-E5F5-44EB-87ED-4A2D1C2A4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7B608-0926-4296-A559-A7ED49218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289" y="1514268"/>
            <a:ext cx="2771637" cy="3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36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FB270-21CF-4F8F-8BC4-354697F94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E1A350-9308-4C75-5BE0-9B6B42459173}"/>
              </a:ext>
            </a:extLst>
          </p:cNvPr>
          <p:cNvSpPr txBox="1"/>
          <p:nvPr/>
        </p:nvSpPr>
        <p:spPr>
          <a:xfrm>
            <a:off x="5500088" y="878653"/>
            <a:ext cx="6283697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As people's standard of living rises, diabetes becomes more prevalent in their daily lives</a:t>
            </a:r>
            <a:r>
              <a:rPr lang="en-GB" sz="2400" dirty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People with diabetes are often at risk for health risks</a:t>
            </a:r>
            <a:r>
              <a:rPr lang="en-GB" sz="2400" dirty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Therefore, the potential health risk of diabetes is important, and it would be very useful if the user could use a mobile app to identify the potential health risk of their diabetes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264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719" y="1948089"/>
            <a:ext cx="3569864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Specific and Sub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42895-C9AD-4760-8D79-543CF4371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17403A-D70C-A707-4724-891ABB92A15C}"/>
              </a:ext>
            </a:extLst>
          </p:cNvPr>
          <p:cNvSpPr txBox="1"/>
          <p:nvPr/>
        </p:nvSpPr>
        <p:spPr>
          <a:xfrm>
            <a:off x="5500088" y="1704077"/>
            <a:ext cx="6283697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Generates a questionnaire to gather the required information from the user and to analyze the answers in the questionnaire</a:t>
            </a:r>
            <a:r>
              <a:rPr lang="en-GB" sz="2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Using a mobile app makes it easy to identify the health risks of diabetes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Handle the automating algorithm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Prevent risk of Health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660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FF86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2" y="2875287"/>
            <a:ext cx="8281736" cy="3043649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12126" y="3442960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30102" y="3643882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System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12126" y="451601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30102" y="474854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6" y="1107444"/>
            <a:ext cx="519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001358" y="3442964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D7894-5AEE-4B33-B13F-D3EA8E8CFAEF}"/>
              </a:ext>
            </a:extLst>
          </p:cNvPr>
          <p:cNvSpPr txBox="1"/>
          <p:nvPr/>
        </p:nvSpPr>
        <p:spPr>
          <a:xfrm>
            <a:off x="6019329" y="364388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38</a:t>
            </a:fld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C567445-C88E-42C5-A2BA-7C3BB0FF873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</a:t>
            </a:r>
            <a:r>
              <a:rPr lang="en-US" sz="1400" dirty="0" err="1">
                <a:latin typeface="+mj-lt"/>
              </a:rPr>
              <a:t>Ravindu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Hasanka</a:t>
            </a:r>
            <a:r>
              <a:rPr lang="en-US" sz="1400" dirty="0">
                <a:latin typeface="+mj-lt"/>
              </a:rPr>
              <a:t> V.G.|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5348AE-A626-4CBC-9324-D560A0B4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5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0"/>
            <a:ext cx="12192000" cy="1537603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451554" y="617564"/>
            <a:ext cx="592372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System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6D82D-5ED0-4131-BD7F-5D58D947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3EA7C3-32A2-46B2-8146-118A62ECF2E8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</a:t>
            </a:r>
            <a:r>
              <a:rPr lang="en-US" sz="1400" dirty="0" err="1">
                <a:latin typeface="+mj-lt"/>
              </a:rPr>
              <a:t>Ravindu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Hasanka</a:t>
            </a:r>
            <a:r>
              <a:rPr lang="en-US" sz="1400" dirty="0">
                <a:latin typeface="+mj-lt"/>
              </a:rPr>
              <a:t> V.G.|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DF54D44-54B8-0807-261B-E644EA58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73" y="1731574"/>
            <a:ext cx="6414654" cy="44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1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9D27AC-E2A9-4130-A8C5-E75C90AA5281}"/>
              </a:ext>
            </a:extLst>
          </p:cNvPr>
          <p:cNvSpPr/>
          <p:nvPr/>
        </p:nvSpPr>
        <p:spPr>
          <a:xfrm>
            <a:off x="5777500" y="872688"/>
            <a:ext cx="5905422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FD341D-3565-46D1-82E2-00477F364EC9}"/>
              </a:ext>
            </a:extLst>
          </p:cNvPr>
          <p:cNvSpPr txBox="1"/>
          <p:nvPr/>
        </p:nvSpPr>
        <p:spPr>
          <a:xfrm>
            <a:off x="5777500" y="1528005"/>
            <a:ext cx="5507232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Diabetes is a lifelong illness.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There's no cure for type 2 diabetes.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So, prevention and control are essential.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Effective lifestyle management takes awareness, education, and consideration.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690D2-20CB-455E-B410-162077FC7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1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432789" y="910711"/>
            <a:ext cx="54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and Technologies 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FAE19-B1E3-4732-8B58-268B9B7BC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40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4E0D9F-953B-43B4-99AB-1EE226F85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092" y="3488266"/>
            <a:ext cx="1069553" cy="1065096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403A19C-7B35-49B3-9046-E5898C5F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411" y="1360646"/>
            <a:ext cx="1283815" cy="1283815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3FDEEF29-1AD3-4F1D-A319-1A38F3BB3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184" y="2086458"/>
            <a:ext cx="1283815" cy="12838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301A06-0DC0-483C-A961-8420318C6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4885" y="2833003"/>
            <a:ext cx="1069553" cy="10695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31D2FF-8F91-43C9-B7F7-0A4D2A9D8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723" y="5383811"/>
            <a:ext cx="1069553" cy="10695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876EE2-36D1-407D-B107-035A355FA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07AE68B2-CA9A-4B88-8602-6FC627D5AFB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Ravindu Hasanka V.G.|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AC720-AC84-6F9A-9115-3BD0EA8A2D7D}"/>
              </a:ext>
            </a:extLst>
          </p:cNvPr>
          <p:cNvSpPr txBox="1"/>
          <p:nvPr/>
        </p:nvSpPr>
        <p:spPr>
          <a:xfrm>
            <a:off x="472356" y="2068888"/>
            <a:ext cx="26817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Clr>
                <a:srgbClr val="FF8681"/>
              </a:buClr>
            </a:pP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endParaRPr lang="en-US" sz="24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Jupiter Notebook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7C98A-E079-8F1E-F045-C96C91D9F04E}"/>
              </a:ext>
            </a:extLst>
          </p:cNvPr>
          <p:cNvSpPr txBox="1"/>
          <p:nvPr/>
        </p:nvSpPr>
        <p:spPr>
          <a:xfrm>
            <a:off x="3489045" y="2088856"/>
            <a:ext cx="292253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Clr>
                <a:srgbClr val="FF8681"/>
              </a:buClr>
            </a:pP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algn="l" rtl="0" fontAlgn="base">
              <a:buClr>
                <a:srgbClr val="FF8681"/>
              </a:buClr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Phyton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</a:t>
            </a:r>
          </a:p>
          <a:p>
            <a:pPr marL="285750" indent="-28575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</a:p>
          <a:p>
            <a:pPr marL="285750" indent="-28575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Kubernetes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49C448-20B8-C0CA-8E43-B0EB9AB22B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713" y="4799804"/>
            <a:ext cx="1065096" cy="10650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1B48B6-6D29-B0AE-2A8A-D5E0D26CD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80161" y="4482784"/>
            <a:ext cx="1065096" cy="106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894A31-2A17-240F-7DBF-93C3E9C9A2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5589" y="3199978"/>
            <a:ext cx="1065096" cy="10367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F9BA05-D74E-574F-CBE9-2ED31927DB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834" y="828735"/>
            <a:ext cx="2944854" cy="16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8951709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Current Progress – IT19156798 (50%)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8B41F-4D6E-4837-88DE-E970148D7B16}"/>
              </a:ext>
            </a:extLst>
          </p:cNvPr>
          <p:cNvGrpSpPr/>
          <p:nvPr/>
        </p:nvGrpSpPr>
        <p:grpSpPr>
          <a:xfrm>
            <a:off x="8862395" y="2302164"/>
            <a:ext cx="2806920" cy="2806920"/>
            <a:chOff x="3946008" y="2094940"/>
            <a:chExt cx="3848100" cy="3848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A2F67D-C91F-4ACB-8D8E-6F55AF4B7EC3}"/>
                </a:ext>
              </a:extLst>
            </p:cNvPr>
            <p:cNvGrpSpPr/>
            <p:nvPr/>
          </p:nvGrpSpPr>
          <p:grpSpPr>
            <a:xfrm>
              <a:off x="3946008" y="2094940"/>
              <a:ext cx="3848100" cy="3848100"/>
              <a:chOff x="10267950" y="1599543"/>
              <a:chExt cx="3848100" cy="3848100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455C05B3-64CB-4E56-99BB-28AAB3D26219}"/>
                  </a:ext>
                </a:extLst>
              </p:cNvPr>
              <p:cNvSpPr/>
              <p:nvPr/>
            </p:nvSpPr>
            <p:spPr>
              <a:xfrm>
                <a:off x="10846707" y="2178300"/>
                <a:ext cx="2690587" cy="2690587"/>
              </a:xfrm>
              <a:prstGeom prst="arc">
                <a:avLst>
                  <a:gd name="adj1" fmla="val 17331928"/>
                  <a:gd name="adj2" fmla="val 9371911"/>
                </a:avLst>
              </a:prstGeom>
              <a:ln w="295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457D770B-1603-44AA-B5E7-7562BDFD3FB2}"/>
                  </a:ext>
                </a:extLst>
              </p:cNvPr>
              <p:cNvSpPr/>
              <p:nvPr/>
            </p:nvSpPr>
            <p:spPr>
              <a:xfrm>
                <a:off x="10566438" y="1898031"/>
                <a:ext cx="3251126" cy="3251126"/>
              </a:xfrm>
              <a:prstGeom prst="arc">
                <a:avLst>
                  <a:gd name="adj1" fmla="val 11162704"/>
                  <a:gd name="adj2" fmla="val 7676139"/>
                </a:avLst>
              </a:prstGeom>
              <a:ln w="2952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74FB7665-E0EE-4B10-9FE1-010F1BD60084}"/>
                  </a:ext>
                </a:extLst>
              </p:cNvPr>
              <p:cNvSpPr/>
              <p:nvPr/>
            </p:nvSpPr>
            <p:spPr>
              <a:xfrm>
                <a:off x="10267950" y="1599543"/>
                <a:ext cx="3848100" cy="3848100"/>
              </a:xfrm>
              <a:prstGeom prst="arc">
                <a:avLst>
                  <a:gd name="adj1" fmla="val 14253739"/>
                  <a:gd name="adj2" fmla="val 451640"/>
                </a:avLst>
              </a:prstGeom>
              <a:ln w="295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A5C3B00B-0978-4306-9BA1-F78550BD0578}"/>
                </a:ext>
              </a:extLst>
            </p:cNvPr>
            <p:cNvSpPr txBox="1">
              <a:spLocks/>
            </p:cNvSpPr>
            <p:nvPr/>
          </p:nvSpPr>
          <p:spPr>
            <a:xfrm>
              <a:off x="4455784" y="3422730"/>
              <a:ext cx="2690587" cy="119251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b="1" kern="1200">
                  <a:solidFill>
                    <a:schemeClr val="bg1"/>
                  </a:solidFill>
                  <a:latin typeface="New Cicle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54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50%</a:t>
              </a:r>
              <a:endParaRPr lang="en-US" sz="3600" b="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D64EE-4419-4133-975C-42DD9C0B3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BD59B-0F6B-43DA-A8AE-66D2F7AC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6068AC4B-2DC2-4174-A2BA-0B6D564B694C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Ravindu Hasanka V.G.|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091E0-65DC-3D19-CD75-535B6346B9B8}"/>
              </a:ext>
            </a:extLst>
          </p:cNvPr>
          <p:cNvSpPr txBox="1"/>
          <p:nvPr/>
        </p:nvSpPr>
        <p:spPr>
          <a:xfrm>
            <a:off x="522685" y="2021112"/>
            <a:ext cx="948841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  <a:cs typeface="Montserrat Bold"/>
              </a:rPr>
              <a:t>Implement Heart Risk prediction model.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  <a:cs typeface="Montserrat Bold"/>
              </a:rPr>
              <a:t>Implement Kidney Risk prediction model.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  <a:cs typeface="Montserrat Bold"/>
              </a:rPr>
              <a:t>Deploy model using flask and create API.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latin typeface="+mj-lt"/>
                <a:cs typeface="Montserrat Bold"/>
              </a:rPr>
              <a:t>Created the Mobile Application Interface.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  <a:cs typeface="Montserrat Bold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9846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684CED-13AF-4918-BC4C-CA17A6729B8D}"/>
              </a:ext>
            </a:extLst>
          </p:cNvPr>
          <p:cNvSpPr/>
          <p:nvPr/>
        </p:nvSpPr>
        <p:spPr>
          <a:xfrm>
            <a:off x="0" y="5456"/>
            <a:ext cx="12192000" cy="6857999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F214-FE4F-4277-81F7-204F2B2434C0}"/>
              </a:ext>
            </a:extLst>
          </p:cNvPr>
          <p:cNvSpPr txBox="1"/>
          <p:nvPr/>
        </p:nvSpPr>
        <p:spPr>
          <a:xfrm>
            <a:off x="2037010" y="938140"/>
            <a:ext cx="8117987" cy="6980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>
                <a:solidFill>
                  <a:schemeClr val="bg1"/>
                </a:solidFill>
                <a:latin typeface="Product Sans"/>
              </a:rPr>
              <a:t>Project Evidence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A0C15-C367-473B-A1CD-D9161BA6F798}"/>
              </a:ext>
            </a:extLst>
          </p:cNvPr>
          <p:cNvCxnSpPr>
            <a:cxnSpLocks/>
          </p:cNvCxnSpPr>
          <p:nvPr/>
        </p:nvCxnSpPr>
        <p:spPr>
          <a:xfrm>
            <a:off x="4219577" y="761615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9C5CE8-06A2-40B1-A39A-4DFD56B38C17}"/>
              </a:ext>
            </a:extLst>
          </p:cNvPr>
          <p:cNvSpPr/>
          <p:nvPr/>
        </p:nvSpPr>
        <p:spPr>
          <a:xfrm>
            <a:off x="5040313" y="671731"/>
            <a:ext cx="2850874" cy="2356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spc="300">
                <a:solidFill>
                  <a:schemeClr val="bg1"/>
                </a:solidFill>
                <a:latin typeface="Segoe UI"/>
                <a:cs typeface="Segoe UI"/>
              </a:rPr>
              <a:t>Screenshots of the current work</a:t>
            </a:r>
            <a:endParaRPr lang="en-US" sz="800" spc="3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F7B9CE-1AD3-4675-BB8E-142A401506CF}"/>
              </a:ext>
            </a:extLst>
          </p:cNvPr>
          <p:cNvCxnSpPr>
            <a:cxnSpLocks/>
          </p:cNvCxnSpPr>
          <p:nvPr/>
        </p:nvCxnSpPr>
        <p:spPr>
          <a:xfrm>
            <a:off x="7794432" y="790370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A73BF1-3BED-4C89-9CBD-7D0225E0CA55}"/>
              </a:ext>
            </a:extLst>
          </p:cNvPr>
          <p:cNvCxnSpPr>
            <a:cxnSpLocks/>
          </p:cNvCxnSpPr>
          <p:nvPr/>
        </p:nvCxnSpPr>
        <p:spPr>
          <a:xfrm>
            <a:off x="493545" y="1895283"/>
            <a:ext cx="11204906" cy="0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2D336E-CFE2-42F2-8FAC-BF9A5E72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89" y="1845500"/>
            <a:ext cx="6220486" cy="4222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D03BA-6426-42A8-83CE-3DA5F2ABE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FDE43A1-FCEC-4EC5-9F0B-21AA9B266097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+mj-lt"/>
              </a:rPr>
              <a:t>IT19156798 | Ravindu Hasanka V.G.| Project ID : 2022-256</a:t>
            </a:r>
            <a:endParaRPr lang="en-GB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755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– IT19156798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A1222-B7C9-461D-992D-4D837BF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C3BBB94-49B2-43C1-871C-9AFCE39C3A3C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Ravindu Hasanka V.G.|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9DCBAB-7EB3-0DAC-2867-9B24BE42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06" y="1103462"/>
            <a:ext cx="2796742" cy="5219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3331F-AB2F-4DB9-5621-5F405E32E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204" y="1103462"/>
            <a:ext cx="2796741" cy="52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1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AB13559D-1F6E-DA36-1FA4-EC8AF7E6731C}"/>
              </a:ext>
            </a:extLst>
          </p:cNvPr>
          <p:cNvSpPr txBox="1">
            <a:spLocks/>
          </p:cNvSpPr>
          <p:nvPr/>
        </p:nvSpPr>
        <p:spPr>
          <a:xfrm>
            <a:off x="4132965" y="6418448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Ravindu Hasanka V.G.|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1FB0F0-4733-CA23-7874-A431BDE536FD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8B8CC-3C2F-AEEC-CBB9-CBBB1CA48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11"/>
          <a:stretch/>
        </p:blipFill>
        <p:spPr>
          <a:xfrm>
            <a:off x="164743" y="205924"/>
            <a:ext cx="6070507" cy="5019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0591E-C73C-A214-3945-14F5AD63B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93E28-0D6B-1EE4-C932-8477531BC0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40"/>
          <a:stretch/>
        </p:blipFill>
        <p:spPr>
          <a:xfrm>
            <a:off x="6382878" y="826942"/>
            <a:ext cx="575106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40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1034239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Next Expected Progress – IT19156798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0D1FF-F5B0-484B-8C6C-7F740BDCC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F00571-E632-46CF-9C60-47181BC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2C93000-A46C-4295-8429-72C186DF11A1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Ravindu Hasanka V.G.|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7DB3C-2F9E-74D4-DB5C-6CCE934B2088}"/>
              </a:ext>
            </a:extLst>
          </p:cNvPr>
          <p:cNvSpPr txBox="1"/>
          <p:nvPr/>
        </p:nvSpPr>
        <p:spPr>
          <a:xfrm>
            <a:off x="488524" y="2281026"/>
            <a:ext cx="8661239" cy="28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2800" dirty="0"/>
              <a:t>Generates a questionnaire to gather necessary</a:t>
            </a:r>
          </a:p>
          <a:p>
            <a:r>
              <a:rPr lang="en-GB" sz="2800" dirty="0"/>
              <a:t>      information from the user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Montserrat Bold"/>
              </a:rPr>
              <a:t>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cs typeface="Montserrat Bold"/>
              </a:rPr>
              <a:t>Implement Eye Risk prediction model.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cs typeface="Montserrat Bold"/>
              </a:rPr>
              <a:t>Deploy model using flask and create API.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cs typeface="Montserrat Bold"/>
            </a:endParaRP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Montserrat Bold"/>
              </a:rPr>
              <a:t>Integrate Health Risk Predict API with DiaBeta App </a:t>
            </a:r>
          </a:p>
        </p:txBody>
      </p:sp>
    </p:spTree>
    <p:extLst>
      <p:ext uri="{BB962C8B-B14F-4D97-AF65-F5344CB8AC3E}">
        <p14:creationId xmlns:p14="http://schemas.microsoft.com/office/powerpoint/2010/main" val="428884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3FE94-7E2A-4157-BBF1-666AA11CB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F4AEE9E-D4B1-4D62-9747-AA30F02E04D1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</a:t>
            </a:r>
            <a:r>
              <a:rPr lang="en-US" sz="1400" dirty="0" err="1">
                <a:latin typeface="+mj-lt"/>
              </a:rPr>
              <a:t>Ravindu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Hasanka</a:t>
            </a:r>
            <a:r>
              <a:rPr lang="en-US" sz="1400" dirty="0">
                <a:latin typeface="+mj-lt"/>
              </a:rPr>
              <a:t> V.G.|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FB9A8-C7DB-DA83-512C-378C56E7FEC2}"/>
              </a:ext>
            </a:extLst>
          </p:cNvPr>
          <p:cNvSpPr txBox="1"/>
          <p:nvPr/>
        </p:nvSpPr>
        <p:spPr>
          <a:xfrm>
            <a:off x="506932" y="2302164"/>
            <a:ext cx="1117813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[1]"Eye disease dataset", 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Kaggle.com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, 2022. [Online]. Available :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  <a:hlinkClick r:id="rId4"/>
              </a:rPr>
              <a:t>https://www.kaggle.com/datasets/kondwani/eye-disease-dataset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[2]"Heart Disease Prediction", 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Kaggle.com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, 2022. [Online]. Available: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  <a:hlinkClick r:id="rId5"/>
              </a:rPr>
              <a:t>https://www.kaggle.com/code/andls555/heart-disease-prediction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[3]"Chronic Kidney Disease Prediction ML", 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Kaggle.com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, 2022. [Online]. Available: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  <a:hlinkClick r:id="rId6"/>
              </a:rPr>
              <a:t>https://www.kaggle.com/code/chitturigopisaiteja/chronic-kidney-disease-prediction-ml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+mj-lt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[4]"GitHub -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+mj-lt"/>
              </a:rPr>
              <a:t>talhaanwarch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+mj-lt"/>
              </a:rPr>
              <a:t>Eye_Disease_Classification_CNN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: Eye Disease Classification using google images data", 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GitHub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, 2022. [Online]. Available: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  <a:hlinkClick r:id="rId7"/>
              </a:rPr>
              <a:t>https://github.com/talhaanwarch/Eye_Disease_Classification_CNN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endParaRPr lang="en-US" dirty="0"/>
          </a:p>
          <a:p>
            <a:r>
              <a:rPr lang="en-US" dirty="0"/>
              <a:t>‌</a:t>
            </a:r>
          </a:p>
        </p:txBody>
      </p:sp>
    </p:spTree>
    <p:extLst>
      <p:ext uri="{BB962C8B-B14F-4D97-AF65-F5344CB8AC3E}">
        <p14:creationId xmlns:p14="http://schemas.microsoft.com/office/powerpoint/2010/main" val="1187898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AB114-FA09-48F6-9B73-9403660A6EB4}"/>
              </a:ext>
            </a:extLst>
          </p:cNvPr>
          <p:cNvSpPr/>
          <p:nvPr/>
        </p:nvSpPr>
        <p:spPr>
          <a:xfrm>
            <a:off x="5158415" y="0"/>
            <a:ext cx="7033585" cy="6858000"/>
          </a:xfrm>
          <a:prstGeom prst="rect">
            <a:avLst/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B34C1-8915-4FC7-9FD0-B57A812409B0}"/>
              </a:ext>
            </a:extLst>
          </p:cNvPr>
          <p:cNvSpPr txBox="1"/>
          <p:nvPr/>
        </p:nvSpPr>
        <p:spPr>
          <a:xfrm>
            <a:off x="5690681" y="3028815"/>
            <a:ext cx="6344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bg1"/>
                </a:solidFill>
                <a:latin typeface="+mj-lt"/>
              </a:rPr>
              <a:t>Hasintha Kashmika H.B.G.</a:t>
            </a:r>
          </a:p>
          <a:p>
            <a:r>
              <a:rPr lang="fi-FI" sz="2400" dirty="0">
                <a:solidFill>
                  <a:schemeClr val="bg1"/>
                </a:solidFill>
                <a:latin typeface="+mj-lt"/>
              </a:rPr>
              <a:t>IT19115962</a:t>
            </a: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Computer System and Network Engineering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04B0-D0B0-4E86-854C-E52F8D416C6B}"/>
              </a:ext>
            </a:extLst>
          </p:cNvPr>
          <p:cNvSpPr txBox="1"/>
          <p:nvPr/>
        </p:nvSpPr>
        <p:spPr>
          <a:xfrm>
            <a:off x="5561186" y="1204596"/>
            <a:ext cx="63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0" i="0" dirty="0">
                <a:solidFill>
                  <a:srgbClr val="FFFFFF"/>
                </a:solidFill>
                <a:effectLst/>
                <a:latin typeface="-apple-system"/>
              </a:rPr>
              <a:t>SpO2, Heart Rate, Glucose Level Monitoring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B98B-43AD-4546-98B3-EB1C920A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2FD14-482A-4840-A0DF-EC8520F37FA3}"/>
              </a:ext>
            </a:extLst>
          </p:cNvPr>
          <p:cNvSpPr/>
          <p:nvPr/>
        </p:nvSpPr>
        <p:spPr>
          <a:xfrm flipV="1">
            <a:off x="5690681" y="2675865"/>
            <a:ext cx="59338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8A7AA-E5F5-44EB-87ED-4A2D1C2A4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pic>
        <p:nvPicPr>
          <p:cNvPr id="6" name="Picture 5" descr="A person in a white shirt and tie&#10;&#10;Description automatically generated with low confidence">
            <a:extLst>
              <a:ext uri="{FF2B5EF4-FFF2-40B4-BE49-F238E27FC236}">
                <a16:creationId xmlns:a16="http://schemas.microsoft.com/office/drawing/2014/main" id="{AA1082A0-C136-47BA-95AA-C5ECC55FE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08" y="914401"/>
            <a:ext cx="3368686" cy="44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3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307034" y="697084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48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61278" y="1194138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FB270-21CF-4F8F-8BC4-354697F94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241011-A9C5-1342-E3E3-6635A9BA3086}"/>
              </a:ext>
            </a:extLst>
          </p:cNvPr>
          <p:cNvSpPr txBox="1"/>
          <p:nvPr/>
        </p:nvSpPr>
        <p:spPr>
          <a:xfrm>
            <a:off x="5785470" y="1503582"/>
            <a:ext cx="5880608" cy="56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Current heart rate components that measure blood oxygen levels, and components that measure blood glucose are expensive.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Also, measuring blood glucose by hand puncture is commonly seen as an invasive approach. Some people are reluctant to pierce their hands and measure their blood glucose levels.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solution is to activate a monitoring system using a nodemcu to measure the heart rate of the human body, directly connecting sensors to blood oxygen levels, and measuring blood glucose as a non-invasive approach.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The device that measures heart rate, blood oxygen level, and blood glucose levels connect to the Firebase real-time database via Wi-fi</a:t>
            </a: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496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719" y="1948089"/>
            <a:ext cx="3569864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Specific and Sub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49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42895-C9AD-4760-8D79-543CF4371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8F96BC-FBEA-821D-14D4-C84C83448B09}"/>
              </a:ext>
            </a:extLst>
          </p:cNvPr>
          <p:cNvSpPr txBox="1"/>
          <p:nvPr/>
        </p:nvSpPr>
        <p:spPr>
          <a:xfrm>
            <a:off x="5774226" y="1559859"/>
            <a:ext cx="5891852" cy="4045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establish a blood Oxygen level and heart rate monitoring system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establish a non-invasive blood glucose monitoring system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Connecting the device to the Firebase real time database via WIFI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Implement the portable device to easily moved around</a:t>
            </a:r>
          </a:p>
        </p:txBody>
      </p:sp>
    </p:spTree>
    <p:extLst>
      <p:ext uri="{BB962C8B-B14F-4D97-AF65-F5344CB8AC3E}">
        <p14:creationId xmlns:p14="http://schemas.microsoft.com/office/powerpoint/2010/main" val="330558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750556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FF86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322523" y="2541427"/>
            <a:ext cx="5702193" cy="2729017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444810" y="2946845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 b="1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1598625" y="3139910"/>
            <a:ext cx="4018403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oduct Sans (Headings)"/>
              </a:rPr>
              <a:t>Predict Diabetes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442068" y="905577"/>
            <a:ext cx="7494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prstClr val="white"/>
                </a:solidFill>
                <a:latin typeface="+mj-lt"/>
              </a:rPr>
              <a:t>Research Objectives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FD98E9-1357-4853-B53A-DFD7EA39821D}"/>
              </a:ext>
            </a:extLst>
          </p:cNvPr>
          <p:cNvSpPr/>
          <p:nvPr/>
        </p:nvSpPr>
        <p:spPr>
          <a:xfrm>
            <a:off x="6231191" y="2551156"/>
            <a:ext cx="5702193" cy="2729022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1396D-88FE-4790-9533-86AF170A71F2}"/>
              </a:ext>
            </a:extLst>
          </p:cNvPr>
          <p:cNvSpPr txBox="1"/>
          <p:nvPr/>
        </p:nvSpPr>
        <p:spPr>
          <a:xfrm>
            <a:off x="6479934" y="2917665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 b="1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532B25-098B-4AE5-BB18-4CADA66FCFC8}"/>
              </a:ext>
            </a:extLst>
          </p:cNvPr>
          <p:cNvSpPr txBox="1"/>
          <p:nvPr/>
        </p:nvSpPr>
        <p:spPr>
          <a:xfrm>
            <a:off x="7594253" y="3045418"/>
            <a:ext cx="362173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oduct Sans (Headings)"/>
              </a:rPr>
              <a:t>Recommend Diets and Exercise Plans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39816-F587-4FFF-9A43-9AAD01585965}"/>
              </a:ext>
            </a:extLst>
          </p:cNvPr>
          <p:cNvSpPr txBox="1"/>
          <p:nvPr/>
        </p:nvSpPr>
        <p:spPr>
          <a:xfrm>
            <a:off x="6479934" y="401990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 b="1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A58782-8BAD-41FF-A8E0-3D1D618BD0DA}"/>
              </a:ext>
            </a:extLst>
          </p:cNvPr>
          <p:cNvSpPr txBox="1"/>
          <p:nvPr/>
        </p:nvSpPr>
        <p:spPr>
          <a:xfrm>
            <a:off x="7594253" y="4162798"/>
            <a:ext cx="4420409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GB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oduct Sans (Headings)"/>
              </a:rPr>
              <a:t>Measure Glucose Level, Heart Rate and SpO2</a:t>
            </a:r>
            <a:endParaRPr 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C9DB2-837F-487B-91F6-07B5B2209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6B33E-A580-451F-AF5D-4F4C8FA4DC2B}"/>
              </a:ext>
            </a:extLst>
          </p:cNvPr>
          <p:cNvSpPr txBox="1"/>
          <p:nvPr/>
        </p:nvSpPr>
        <p:spPr>
          <a:xfrm>
            <a:off x="444809" y="3905318"/>
            <a:ext cx="100074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defRPr/>
            </a:pPr>
            <a:r>
              <a:rPr lang="en-US" sz="4400" b="1">
                <a:latin typeface="Nexa Bold"/>
              </a:rPr>
              <a:t>03</a:t>
            </a:r>
            <a:endParaRPr lang="en-US" sz="4400" b="1">
              <a:solidFill>
                <a:prstClr val="black">
                  <a:lumMod val="85000"/>
                  <a:lumOff val="15000"/>
                </a:prstClr>
              </a:solidFill>
              <a:latin typeface="Nexa Bold" panose="020000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813B21-0F85-444C-A8DD-7528438DA848}"/>
              </a:ext>
            </a:extLst>
          </p:cNvPr>
          <p:cNvSpPr txBox="1"/>
          <p:nvPr/>
        </p:nvSpPr>
        <p:spPr>
          <a:xfrm>
            <a:off x="1598625" y="4115845"/>
            <a:ext cx="4018403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oduct Sans (Headings)"/>
              </a:rPr>
              <a:t>Identify Health Risk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EEEABD-4F34-4791-B323-3AB7E8D8B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1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FF86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2" y="2875287"/>
            <a:ext cx="8281736" cy="3043649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12126" y="3442960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30102" y="3643882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System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12126" y="451601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30102" y="474854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6" y="1107444"/>
            <a:ext cx="519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001358" y="3442964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D7894-5AEE-4B33-B13F-D3EA8E8CFAEF}"/>
              </a:ext>
            </a:extLst>
          </p:cNvPr>
          <p:cNvSpPr txBox="1"/>
          <p:nvPr/>
        </p:nvSpPr>
        <p:spPr>
          <a:xfrm>
            <a:off x="6019329" y="364388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50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C567445-C88E-42C5-A2BA-7C3BB0FF873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IT19115962 |</a:t>
            </a:r>
            <a:r>
              <a:rPr lang="fi-FI" sz="1400" dirty="0">
                <a:latin typeface="+mj-lt"/>
              </a:rPr>
              <a:t>Hasintha Kashmika H.B.G.</a:t>
            </a:r>
            <a:r>
              <a:rPr lang="en-US" sz="1400" dirty="0">
                <a:latin typeface="+mj-lt"/>
              </a:rPr>
              <a:t>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5348AE-A626-4CBC-9324-D560A0B4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9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0"/>
            <a:ext cx="12192000" cy="1537603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451554" y="617564"/>
            <a:ext cx="592372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System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6D82D-5ED0-4131-BD7F-5D58D947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496229BB-FE33-497A-81F3-5AF493290710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IT19115962 |</a:t>
            </a:r>
            <a:r>
              <a:rPr lang="fi-FI" sz="1400" dirty="0">
                <a:latin typeface="+mj-lt"/>
              </a:rPr>
              <a:t>Hasintha Kashmika H.B.G.</a:t>
            </a:r>
            <a:r>
              <a:rPr lang="en-US" sz="1400" dirty="0">
                <a:latin typeface="+mj-lt"/>
              </a:rPr>
              <a:t>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DAE982EB-9C96-3A77-9EF0-028CF8D1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50" y="1627550"/>
            <a:ext cx="7749248" cy="40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6">
            <a:extLst>
              <a:ext uri="{FF2B5EF4-FFF2-40B4-BE49-F238E27FC236}">
                <a16:creationId xmlns:a16="http://schemas.microsoft.com/office/drawing/2014/main" id="{703BCE7F-9C86-451A-A58D-6D0BAC6B92D4}"/>
              </a:ext>
            </a:extLst>
          </p:cNvPr>
          <p:cNvSpPr>
            <a:spLocks/>
          </p:cNvSpPr>
          <p:nvPr/>
        </p:nvSpPr>
        <p:spPr bwMode="auto">
          <a:xfrm>
            <a:off x="6335877" y="5859650"/>
            <a:ext cx="392499" cy="231716"/>
          </a:xfrm>
          <a:custGeom>
            <a:avLst/>
            <a:gdLst>
              <a:gd name="T0" fmla="*/ 48 w 48"/>
              <a:gd name="T1" fmla="*/ 14 h 29"/>
              <a:gd name="T2" fmla="*/ 36 w 48"/>
              <a:gd name="T3" fmla="*/ 0 h 29"/>
              <a:gd name="T4" fmla="*/ 12 w 48"/>
              <a:gd name="T5" fmla="*/ 0 h 29"/>
              <a:gd name="T6" fmla="*/ 0 w 48"/>
              <a:gd name="T7" fmla="*/ 14 h 29"/>
              <a:gd name="T8" fmla="*/ 0 w 48"/>
              <a:gd name="T9" fmla="*/ 14 h 29"/>
              <a:gd name="T10" fmla="*/ 12 w 48"/>
              <a:gd name="T11" fmla="*/ 29 h 29"/>
              <a:gd name="T12" fmla="*/ 36 w 48"/>
              <a:gd name="T13" fmla="*/ 29 h 29"/>
              <a:gd name="T14" fmla="*/ 48 w 48"/>
              <a:gd name="T1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29">
                <a:moveTo>
                  <a:pt x="48" y="14"/>
                </a:moveTo>
                <a:cubicBezTo>
                  <a:pt x="48" y="6"/>
                  <a:pt x="43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3"/>
                  <a:pt x="6" y="29"/>
                  <a:pt x="12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43" y="29"/>
                  <a:pt x="48" y="23"/>
                  <a:pt x="48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432789" y="910711"/>
            <a:ext cx="54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and Technologies 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FAE19-B1E3-4732-8B58-268B9B7BC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52</a:t>
            </a:fld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403A19C-7B35-49B3-9046-E5898C5F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47" y="1233876"/>
            <a:ext cx="1700056" cy="1700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876EE2-36D1-407D-B107-035A355FA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C086912-8288-4E2A-97F9-6D62D34BEB90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IT19115962 |</a:t>
            </a:r>
            <a:r>
              <a:rPr lang="fi-FI" sz="1400" dirty="0">
                <a:latin typeface="+mj-lt"/>
              </a:rPr>
              <a:t>Hasintha Kashmika H.B.G.</a:t>
            </a:r>
            <a:r>
              <a:rPr lang="en-US" sz="1400" dirty="0">
                <a:latin typeface="+mj-lt"/>
              </a:rPr>
              <a:t>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CC28FB-A89E-4255-A75E-013C8E654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07" y="3429000"/>
            <a:ext cx="2278574" cy="2278574"/>
          </a:xfrm>
          <a:prstGeom prst="rect">
            <a:avLst/>
          </a:prstGeom>
        </p:spPr>
      </p:pic>
      <p:graphicFrame>
        <p:nvGraphicFramePr>
          <p:cNvPr id="116" name="TextBox 14">
            <a:extLst>
              <a:ext uri="{FF2B5EF4-FFF2-40B4-BE49-F238E27FC236}">
                <a16:creationId xmlns:a16="http://schemas.microsoft.com/office/drawing/2014/main" id="{B899F1EA-0165-FFCC-9C2C-1DEC09C7F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184412"/>
              </p:ext>
            </p:extLst>
          </p:nvPr>
        </p:nvGraphicFramePr>
        <p:xfrm>
          <a:off x="533297" y="1482333"/>
          <a:ext cx="5507232" cy="46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1039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8951709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Current Progress – IT19115962(50%)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53A02-FAA4-4D45-931A-4E83F1D6B9EB}"/>
              </a:ext>
            </a:extLst>
          </p:cNvPr>
          <p:cNvSpPr txBox="1"/>
          <p:nvPr/>
        </p:nvSpPr>
        <p:spPr>
          <a:xfrm>
            <a:off x="522685" y="2120859"/>
            <a:ext cx="8426763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Composing Arduino components together to measure oxygen level and heart rate 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an Arduino code to measure blood oxygen level and heart rate level and testing.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Connecting the device to the Firebase real time database via Wi-fi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8B41F-4D6E-4837-88DE-E970148D7B16}"/>
              </a:ext>
            </a:extLst>
          </p:cNvPr>
          <p:cNvGrpSpPr/>
          <p:nvPr/>
        </p:nvGrpSpPr>
        <p:grpSpPr>
          <a:xfrm>
            <a:off x="8862395" y="2302164"/>
            <a:ext cx="2806920" cy="2806920"/>
            <a:chOff x="3946008" y="2094940"/>
            <a:chExt cx="3848100" cy="3848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A2F67D-C91F-4ACB-8D8E-6F55AF4B7EC3}"/>
                </a:ext>
              </a:extLst>
            </p:cNvPr>
            <p:cNvGrpSpPr/>
            <p:nvPr/>
          </p:nvGrpSpPr>
          <p:grpSpPr>
            <a:xfrm>
              <a:off x="3946008" y="2094940"/>
              <a:ext cx="3848100" cy="3848100"/>
              <a:chOff x="10267950" y="1599543"/>
              <a:chExt cx="3848100" cy="3848100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455C05B3-64CB-4E56-99BB-28AAB3D26219}"/>
                  </a:ext>
                </a:extLst>
              </p:cNvPr>
              <p:cNvSpPr/>
              <p:nvPr/>
            </p:nvSpPr>
            <p:spPr>
              <a:xfrm>
                <a:off x="10846707" y="2178300"/>
                <a:ext cx="2690587" cy="2690587"/>
              </a:xfrm>
              <a:prstGeom prst="arc">
                <a:avLst>
                  <a:gd name="adj1" fmla="val 17331928"/>
                  <a:gd name="adj2" fmla="val 9371911"/>
                </a:avLst>
              </a:prstGeom>
              <a:ln w="295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457D770B-1603-44AA-B5E7-7562BDFD3FB2}"/>
                  </a:ext>
                </a:extLst>
              </p:cNvPr>
              <p:cNvSpPr/>
              <p:nvPr/>
            </p:nvSpPr>
            <p:spPr>
              <a:xfrm>
                <a:off x="10566438" y="1898031"/>
                <a:ext cx="3251126" cy="3251126"/>
              </a:xfrm>
              <a:prstGeom prst="arc">
                <a:avLst>
                  <a:gd name="adj1" fmla="val 11162704"/>
                  <a:gd name="adj2" fmla="val 7676139"/>
                </a:avLst>
              </a:prstGeom>
              <a:ln w="2952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74FB7665-E0EE-4B10-9FE1-010F1BD60084}"/>
                  </a:ext>
                </a:extLst>
              </p:cNvPr>
              <p:cNvSpPr/>
              <p:nvPr/>
            </p:nvSpPr>
            <p:spPr>
              <a:xfrm>
                <a:off x="10267950" y="1599543"/>
                <a:ext cx="3848100" cy="3848100"/>
              </a:xfrm>
              <a:prstGeom prst="arc">
                <a:avLst>
                  <a:gd name="adj1" fmla="val 14253739"/>
                  <a:gd name="adj2" fmla="val 451640"/>
                </a:avLst>
              </a:prstGeom>
              <a:ln w="295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A5C3B00B-0978-4306-9BA1-F78550BD0578}"/>
                </a:ext>
              </a:extLst>
            </p:cNvPr>
            <p:cNvSpPr txBox="1">
              <a:spLocks/>
            </p:cNvSpPr>
            <p:nvPr/>
          </p:nvSpPr>
          <p:spPr>
            <a:xfrm>
              <a:off x="4455784" y="3422730"/>
              <a:ext cx="2690587" cy="119251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b="1" kern="1200">
                  <a:solidFill>
                    <a:schemeClr val="bg1"/>
                  </a:solidFill>
                  <a:latin typeface="New Cicle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54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50%</a:t>
              </a:r>
              <a:endParaRPr lang="en-US" sz="3600" b="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D64EE-4419-4133-975C-42DD9C0B3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BD59B-0F6B-43DA-A8AE-66D2F7AC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D6546DC7-025A-4936-A332-7B03F9576A5A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IT19115962 |</a:t>
            </a:r>
            <a:r>
              <a:rPr lang="fi-FI" sz="1400" dirty="0">
                <a:latin typeface="+mj-lt"/>
              </a:rPr>
              <a:t>Hasintha Kashmika H.B.G.</a:t>
            </a:r>
            <a:r>
              <a:rPr lang="en-US" sz="1400" dirty="0">
                <a:latin typeface="+mj-lt"/>
              </a:rPr>
              <a:t>| Project ID : 2022-256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683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684CED-13AF-4918-BC4C-CA17A6729B8D}"/>
              </a:ext>
            </a:extLst>
          </p:cNvPr>
          <p:cNvSpPr/>
          <p:nvPr/>
        </p:nvSpPr>
        <p:spPr>
          <a:xfrm>
            <a:off x="0" y="5456"/>
            <a:ext cx="12192000" cy="6857999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F214-FE4F-4277-81F7-204F2B2434C0}"/>
              </a:ext>
            </a:extLst>
          </p:cNvPr>
          <p:cNvSpPr txBox="1"/>
          <p:nvPr/>
        </p:nvSpPr>
        <p:spPr>
          <a:xfrm>
            <a:off x="2037010" y="938140"/>
            <a:ext cx="8117987" cy="6980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>
                <a:solidFill>
                  <a:schemeClr val="bg1"/>
                </a:solidFill>
                <a:latin typeface="Product Sans"/>
              </a:rPr>
              <a:t>Project Evidence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A0C15-C367-473B-A1CD-D9161BA6F798}"/>
              </a:ext>
            </a:extLst>
          </p:cNvPr>
          <p:cNvCxnSpPr>
            <a:cxnSpLocks/>
          </p:cNvCxnSpPr>
          <p:nvPr/>
        </p:nvCxnSpPr>
        <p:spPr>
          <a:xfrm>
            <a:off x="4219577" y="761615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F7B9CE-1AD3-4675-BB8E-142A401506CF}"/>
              </a:ext>
            </a:extLst>
          </p:cNvPr>
          <p:cNvCxnSpPr>
            <a:cxnSpLocks/>
          </p:cNvCxnSpPr>
          <p:nvPr/>
        </p:nvCxnSpPr>
        <p:spPr>
          <a:xfrm>
            <a:off x="7794432" y="790370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A73BF1-3BED-4C89-9CBD-7D0225E0CA55}"/>
              </a:ext>
            </a:extLst>
          </p:cNvPr>
          <p:cNvCxnSpPr>
            <a:cxnSpLocks/>
          </p:cNvCxnSpPr>
          <p:nvPr/>
        </p:nvCxnSpPr>
        <p:spPr>
          <a:xfrm>
            <a:off x="493545" y="1895283"/>
            <a:ext cx="11204906" cy="0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2D336E-CFE2-42F2-8FAC-BF9A5E72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89" y="1845500"/>
            <a:ext cx="6220486" cy="4222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D03BA-6426-42A8-83CE-3DA5F2ABE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7A03B81C-52E7-492D-BB76-03C1866E6C92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+mj-lt"/>
              </a:rPr>
              <a:t>IT19115962 |</a:t>
            </a:r>
            <a:r>
              <a:rPr lang="fi-FI" sz="1400" dirty="0">
                <a:solidFill>
                  <a:schemeClr val="bg1"/>
                </a:solidFill>
                <a:latin typeface="+mj-lt"/>
              </a:rPr>
              <a:t>Hasintha Kashmika H.B.G.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| Project ID : 2022-256</a:t>
            </a:r>
            <a:endParaRPr lang="en-GB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01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Project Evidence – IT19115962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A1222-B7C9-461D-992D-4D837BF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66049A-6816-47F8-8C4E-7A34EC1357FC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IT19115962 |</a:t>
            </a:r>
            <a:r>
              <a:rPr lang="fi-FI" sz="1400" dirty="0">
                <a:latin typeface="+mj-lt"/>
              </a:rPr>
              <a:t>Hasintha Kashmika H.B.G.</a:t>
            </a:r>
            <a:r>
              <a:rPr lang="en-US" sz="1400" dirty="0">
                <a:latin typeface="+mj-lt"/>
              </a:rPr>
              <a:t>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BD6BA-32B3-A901-4CCB-11DC607AC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4" y="2008779"/>
            <a:ext cx="4940030" cy="3920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D2864-0866-A417-072D-A16720A6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88" y="2276420"/>
            <a:ext cx="6016022" cy="32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63408" y="620327"/>
            <a:ext cx="1034239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Next Expected Progress– IT19115962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0D1FF-F5B0-484B-8C6C-7F740BDCC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F00571-E632-46CF-9C60-47181BC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6C5A332E-139A-44B1-9481-787B42862AA2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IT19115962 |</a:t>
            </a:r>
            <a:r>
              <a:rPr lang="fi-FI" sz="1400" dirty="0">
                <a:latin typeface="+mj-lt"/>
              </a:rPr>
              <a:t>Hasintha Kashmika H.B.G.</a:t>
            </a:r>
            <a:r>
              <a:rPr lang="en-US" sz="1400" dirty="0">
                <a:latin typeface="+mj-lt"/>
              </a:rPr>
              <a:t>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791C0A-A6FC-1356-2BEE-834939689433}"/>
              </a:ext>
            </a:extLst>
          </p:cNvPr>
          <p:cNvSpPr txBox="1"/>
          <p:nvPr/>
        </p:nvSpPr>
        <p:spPr>
          <a:xfrm>
            <a:off x="863408" y="2120860"/>
            <a:ext cx="871089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establish a non-invasive blood glucose monitoring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Implement the portable device to easily moved around</a:t>
            </a:r>
          </a:p>
          <a:p>
            <a:pPr algn="just"/>
            <a:endParaRPr lang="en-US" sz="24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096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3FE94-7E2A-4157-BBF1-666AA11CB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B454-4C1C-47F0-ADA4-21429C87AA4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IT19115962 |</a:t>
            </a:r>
            <a:r>
              <a:rPr lang="fi-FI" sz="1400" dirty="0">
                <a:latin typeface="+mj-lt"/>
              </a:rPr>
              <a:t>Hasintha Kashmika H.B.G.</a:t>
            </a:r>
            <a:r>
              <a:rPr lang="en-US" sz="1400" dirty="0">
                <a:latin typeface="+mj-lt"/>
              </a:rPr>
              <a:t>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66D87-2935-9FD5-2540-16738EDC11A5}"/>
              </a:ext>
            </a:extLst>
          </p:cNvPr>
          <p:cNvSpPr txBox="1"/>
          <p:nvPr/>
        </p:nvSpPr>
        <p:spPr>
          <a:xfrm>
            <a:off x="537882" y="2120860"/>
            <a:ext cx="1091901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[1]“MAX30100 Pulse Oximeter with ESP8266 on Blynk IoT App,” How To Electronics, Jan. 12, 2020. </a:t>
            </a:r>
            <a:r>
              <a:rPr lang="en-US" sz="2000" dirty="0">
                <a:hlinkClick r:id="rId4"/>
              </a:rPr>
              <a:t>https://how2electronics.com/max30100-pulse-oximeter-with-esp8266/</a:t>
            </a:r>
            <a:endParaRPr lang="en-US" sz="2000" dirty="0"/>
          </a:p>
          <a:p>
            <a:pPr marR="457200" algn="l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[2]“ESP8266: Getting Started with Firebase (Realtime Database) | Random Nerd Tutorials,” Sep. 18, 2021. https://randomnerdtutorials.com/esp8266-nodemcu-firebase-realtime-database/</a:t>
            </a:r>
          </a:p>
          <a:p>
            <a:pPr marR="457200" algn="l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]“Measure Heart Rate and SpO2 with MAX30102,”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Arduino Project Hub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5"/>
              </a:rPr>
              <a:t>https://create.arduino.cc/projecthub/SurtrTech/measure-heart-rate-and-spo2-with-max30102-c2b4d8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A. B. Reddy, A. K. Sai, and A. Sivasangari, “Non-Invasive Blood Glucose Level Monitoring Using IoT,” 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Xplore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Jun. 01, 2020.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https://ieeexplore.ieee.org/document/9142887</a:t>
            </a:r>
            <a:endParaRPr lang="en-US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457200" algn="l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‌[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5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]S. S. W. I. Udara, A. K. De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Alwis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K. M. W. K. Silva, U. V. D. M. A. Ananda, and K. A. D. C. P.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Kahandawaarachchi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DiabiTech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Non-Invasive Blood Glucose Monitoring System,”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IEEE Xplore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Dec. 01, 2019. https://ieeexplore.ieee.org/document/9103375 .</a:t>
            </a:r>
          </a:p>
          <a:p>
            <a:pPr marR="457200" algn="l"/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/>
              <a:t>‌</a:t>
            </a:r>
          </a:p>
        </p:txBody>
      </p:sp>
    </p:spTree>
    <p:extLst>
      <p:ext uri="{BB962C8B-B14F-4D97-AF65-F5344CB8AC3E}">
        <p14:creationId xmlns:p14="http://schemas.microsoft.com/office/powerpoint/2010/main" val="40222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Risk Mitigation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3FE94-7E2A-4157-BBF1-666AA11CB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B454-4C1C-47F0-ADA4-21429C87AA4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IT19115962 |</a:t>
            </a:r>
            <a:r>
              <a:rPr lang="fi-FI" sz="1400" dirty="0">
                <a:latin typeface="+mj-lt"/>
              </a:rPr>
              <a:t>Hasintha Kashmika H.B.G.</a:t>
            </a:r>
            <a:r>
              <a:rPr lang="en-US" sz="1400" dirty="0">
                <a:latin typeface="+mj-lt"/>
              </a:rPr>
              <a:t>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6AEB36-1D3C-4D60-9D3C-22F8E8269328}"/>
              </a:ext>
            </a:extLst>
          </p:cNvPr>
          <p:cNvSpPr txBox="1">
            <a:spLocks/>
          </p:cNvSpPr>
          <p:nvPr/>
        </p:nvSpPr>
        <p:spPr>
          <a:xfrm>
            <a:off x="5464474" y="2386953"/>
            <a:ext cx="5384800" cy="2998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Code in the GitLab</a:t>
            </a:r>
          </a:p>
          <a:p>
            <a:pPr algn="just"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Having Cloud Storage for important documents</a:t>
            </a:r>
          </a:p>
          <a:p>
            <a:pPr algn="just"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Working on plan with proper time management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FB2E4-B771-4C48-A208-FACD2DBFA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105" y="2234934"/>
            <a:ext cx="2834802" cy="27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3FE94-7E2A-4157-BBF1-666AA11CB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B454-4C1C-47F0-ADA4-21429C87AA4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IT19115962 |</a:t>
            </a:r>
            <a:r>
              <a:rPr lang="fi-FI" sz="1400" dirty="0">
                <a:latin typeface="+mj-lt"/>
              </a:rPr>
              <a:t>Hasintha Kashmika H.B.G.</a:t>
            </a:r>
            <a:r>
              <a:rPr lang="en-US" sz="1400" dirty="0">
                <a:latin typeface="+mj-lt"/>
              </a:rPr>
              <a:t>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FADBEF-1DAF-46E3-847F-A86961C1587A}"/>
              </a:ext>
            </a:extLst>
          </p:cNvPr>
          <p:cNvSpPr txBox="1">
            <a:spLocks/>
          </p:cNvSpPr>
          <p:nvPr/>
        </p:nvSpPr>
        <p:spPr>
          <a:xfrm>
            <a:off x="5258505" y="2070442"/>
            <a:ext cx="5384800" cy="4217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Code Management in GitLab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Study different datasets to choose most appropriate ones.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Having discussions with team and the supervisors.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Proper Structured Coding for different tasks in the research</a:t>
            </a:r>
            <a:r>
              <a:rPr lang="en-US" sz="240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89D678-9F4F-46C4-97A7-B598F7D6A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57" y="2421628"/>
            <a:ext cx="2906847" cy="29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3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356846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4" y="413983"/>
            <a:ext cx="9679521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Overall Solution as a System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4E8212-A3C8-49FF-8089-2D3108B51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6CF93-27B8-477C-9920-F98C6C8A3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CB3D3E-7670-47B4-9A60-0BE108B47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90" y="1425046"/>
            <a:ext cx="8621582" cy="5230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FC3AAD-0C9A-4067-8003-6EA2F3D5BFE8}"/>
              </a:ext>
            </a:extLst>
          </p:cNvPr>
          <p:cNvSpPr/>
          <p:nvPr/>
        </p:nvSpPr>
        <p:spPr>
          <a:xfrm>
            <a:off x="2318657" y="2977243"/>
            <a:ext cx="947057" cy="283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41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FF86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1" y="2644765"/>
            <a:ext cx="9904512" cy="3274172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55667" y="327967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73642" y="3480595"/>
            <a:ext cx="3199841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Branding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55667" y="4352726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73642" y="4585256"/>
            <a:ext cx="3199841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Market Analysis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5" y="1107444"/>
            <a:ext cx="567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4800" b="1">
                <a:solidFill>
                  <a:schemeClr val="bg1"/>
                </a:solidFill>
                <a:latin typeface="Product Sans"/>
              </a:rPr>
              <a:t>Commercialization</a:t>
            </a:r>
            <a:endParaRPr lang="en-US" sz="48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262613" y="3279677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60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78622F-A82D-4EF2-87A7-D56C09A2DCC1}"/>
              </a:ext>
            </a:extLst>
          </p:cNvPr>
          <p:cNvSpPr txBox="1"/>
          <p:nvPr/>
        </p:nvSpPr>
        <p:spPr>
          <a:xfrm>
            <a:off x="6219885" y="3491160"/>
            <a:ext cx="4433299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GB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Business Plan</a:t>
            </a:r>
            <a:endParaRPr 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51C171-803B-4944-A22F-17BD7A1A7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6879771" y="0"/>
            <a:ext cx="5312229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554827" y="402939"/>
            <a:ext cx="510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Branding</a:t>
            </a:r>
            <a:endParaRPr lang="en-US" sz="4000" b="1"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9D27AC-E2A9-4130-A8C5-E75C90AA5281}"/>
              </a:ext>
            </a:extLst>
          </p:cNvPr>
          <p:cNvSpPr/>
          <p:nvPr/>
        </p:nvSpPr>
        <p:spPr>
          <a:xfrm>
            <a:off x="7293083" y="1051379"/>
            <a:ext cx="4552270" cy="4913992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0EF0E-A115-43CE-BC39-A1A6C64ED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D177D-3663-40FD-B911-59C271B312AE}"/>
              </a:ext>
            </a:extLst>
          </p:cNvPr>
          <p:cNvSpPr txBox="1"/>
          <p:nvPr/>
        </p:nvSpPr>
        <p:spPr>
          <a:xfrm>
            <a:off x="7659107" y="1415518"/>
            <a:ext cx="38208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i="0" u="none" strike="noStrike" dirty="0">
                <a:effectLst/>
                <a:latin typeface="Product Sans" panose="020B0403030502040203" pitchFamily="34" charset="0"/>
              </a:rPr>
              <a:t>Create social media marketing plan.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dirty="0">
                <a:latin typeface="Product Sans" panose="020B0403030502040203" pitchFamily="34" charset="0"/>
              </a:rPr>
              <a:t>Reserved custom social media domains.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dirty="0">
                <a:latin typeface="Product Sans" panose="020B0403030502040203" pitchFamily="34" charset="0"/>
              </a:rPr>
              <a:t>Recognizing target audience</a:t>
            </a:r>
            <a:endParaRPr lang="en-US" sz="3200" i="0" u="none" strike="noStrike" dirty="0">
              <a:effectLst/>
              <a:latin typeface="Product Sans" panose="020B040303050204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97BCDD-9D21-4939-8E83-9A63AFB75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E08789-1C5F-4BB6-8CA6-B29845743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3665" y="691402"/>
            <a:ext cx="9496283" cy="53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8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E4A463-A91B-4527-A20C-002FE6280FCD}"/>
              </a:ext>
            </a:extLst>
          </p:cNvPr>
          <p:cNvSpPr/>
          <p:nvPr/>
        </p:nvSpPr>
        <p:spPr>
          <a:xfrm>
            <a:off x="0" y="-47020"/>
            <a:ext cx="12192000" cy="1352139"/>
          </a:xfrm>
          <a:prstGeom prst="rect">
            <a:avLst/>
          </a:prstGeom>
          <a:solidFill>
            <a:srgbClr val="FF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50BE3-A941-4FB1-AE69-2DFB4DBB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18" y="846139"/>
            <a:ext cx="5561204" cy="5939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6A22B0-A545-4523-8400-6D42208540CC}"/>
              </a:ext>
            </a:extLst>
          </p:cNvPr>
          <p:cNvSpPr txBox="1"/>
          <p:nvPr/>
        </p:nvSpPr>
        <p:spPr>
          <a:xfrm>
            <a:off x="476949" y="392343"/>
            <a:ext cx="84592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latin typeface="Product Sans"/>
              </a:rPr>
              <a:t>Market Analysis</a:t>
            </a:r>
            <a:endParaRPr lang="en-GB" sz="360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AEE9F-208B-424C-8165-389581670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62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33981D-EE8E-4646-9D6E-96E70190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DD47E2-AC8E-442B-997E-C6C0E1E3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57" y="1478037"/>
            <a:ext cx="6188993" cy="25672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32D6B2-2D13-4433-83E9-B18C1FDAF9A3}"/>
              </a:ext>
            </a:extLst>
          </p:cNvPr>
          <p:cNvSpPr txBox="1"/>
          <p:nvPr/>
        </p:nvSpPr>
        <p:spPr>
          <a:xfrm>
            <a:off x="575565" y="4623500"/>
            <a:ext cx="61780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roduct Sans" panose="020B0403030502040203" pitchFamily="34" charset="0"/>
              </a:rPr>
              <a:t>Sources : Digital outlook SriLanka 2021</a:t>
            </a:r>
            <a:endParaRPr lang="en-US" sz="2400" b="0" i="0" u="none" strike="noStrike">
              <a:effectLst/>
              <a:latin typeface="Product Sans" panose="020B040303050204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A84B86-9E00-48A9-A91F-0698C0DB6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04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AEE9F-208B-424C-8165-389581670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63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33981D-EE8E-4646-9D6E-96E70190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C8126FE6-7445-4945-81A1-0CCBBEDF07AB}"/>
              </a:ext>
            </a:extLst>
          </p:cNvPr>
          <p:cNvSpPr/>
          <p:nvPr/>
        </p:nvSpPr>
        <p:spPr>
          <a:xfrm flipH="1">
            <a:off x="1635137" y="1161841"/>
            <a:ext cx="10556863" cy="4577443"/>
          </a:xfrm>
          <a:prstGeom prst="round1Rect">
            <a:avLst>
              <a:gd name="adj" fmla="val 11365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85EBD-6C57-4B65-A30A-D9E430968CF0}"/>
              </a:ext>
            </a:extLst>
          </p:cNvPr>
          <p:cNvSpPr txBox="1"/>
          <p:nvPr/>
        </p:nvSpPr>
        <p:spPr>
          <a:xfrm>
            <a:off x="5593996" y="2986134"/>
            <a:ext cx="4489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prstClr val="white"/>
                </a:solidFill>
                <a:latin typeface="+mj-lt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531D3-1821-4520-AF23-B39D8849D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0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4" descr="Qna icon PNG, ICO or ICNS | Free vector icons">
            <a:extLst>
              <a:ext uri="{FF2B5EF4-FFF2-40B4-BE49-F238E27FC236}">
                <a16:creationId xmlns:a16="http://schemas.microsoft.com/office/drawing/2014/main" id="{A88C7B96-3229-491F-82D3-57FF526B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2233" y="1201003"/>
            <a:ext cx="4107976" cy="41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8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AB114-FA09-48F6-9B73-9403660A6EB4}"/>
              </a:ext>
            </a:extLst>
          </p:cNvPr>
          <p:cNvSpPr/>
          <p:nvPr/>
        </p:nvSpPr>
        <p:spPr>
          <a:xfrm>
            <a:off x="5158415" y="0"/>
            <a:ext cx="7033585" cy="6858000"/>
          </a:xfrm>
          <a:prstGeom prst="rect">
            <a:avLst/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B34C1-8915-4FC7-9FD0-B57A812409B0}"/>
              </a:ext>
            </a:extLst>
          </p:cNvPr>
          <p:cNvSpPr txBox="1"/>
          <p:nvPr/>
        </p:nvSpPr>
        <p:spPr>
          <a:xfrm>
            <a:off x="5615615" y="3028815"/>
            <a:ext cx="6344449" cy="1283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Jayasekara J.T.N.N.</a:t>
            </a:r>
          </a:p>
          <a:p>
            <a:pPr>
              <a:lnSpc>
                <a:spcPct val="80000"/>
              </a:lnSpc>
            </a:pPr>
            <a:endParaRPr lang="en-US" sz="105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IT19115894</a:t>
            </a:r>
          </a:p>
          <a:p>
            <a:pPr>
              <a:lnSpc>
                <a:spcPct val="80000"/>
              </a:lnSpc>
            </a:pPr>
            <a:endParaRPr lang="en-US" sz="105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Software Engineering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04B0-D0B0-4E86-854C-E52F8D416C6B}"/>
              </a:ext>
            </a:extLst>
          </p:cNvPr>
          <p:cNvSpPr txBox="1"/>
          <p:nvPr/>
        </p:nvSpPr>
        <p:spPr>
          <a:xfrm>
            <a:off x="5615615" y="1715251"/>
            <a:ext cx="5396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Diabetes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B98B-43AD-4546-98B3-EB1C920A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2FD14-482A-4840-A0DF-EC8520F37FA3}"/>
              </a:ext>
            </a:extLst>
          </p:cNvPr>
          <p:cNvSpPr/>
          <p:nvPr/>
        </p:nvSpPr>
        <p:spPr>
          <a:xfrm flipV="1">
            <a:off x="5690681" y="2675865"/>
            <a:ext cx="59338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567C0-C5CD-42EC-98D4-898ED6C7F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854" y="833819"/>
            <a:ext cx="3394143" cy="4363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8A7AA-E5F5-44EB-87ED-4A2D1C2A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2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3D79B-BDBC-405C-A868-C07C0DD210FD}"/>
              </a:ext>
            </a:extLst>
          </p:cNvPr>
          <p:cNvSpPr txBox="1"/>
          <p:nvPr/>
        </p:nvSpPr>
        <p:spPr>
          <a:xfrm>
            <a:off x="5578149" y="1499493"/>
            <a:ext cx="6087929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Diabetes is becoming more prevalent in people's daily lives.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Diabetes often have no symptoms at first.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Prediction of diabetes is important.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Diabetes patient having intelligent reminders about time to take medicine, clinic dates and other important facts is also helpful.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079BA-8E96-42C7-B542-DDA3BC7F0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6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719" y="1948089"/>
            <a:ext cx="3569864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FF8681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Specific and Sub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9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3D79B-BDBC-405C-A868-C07C0DD210FD}"/>
              </a:ext>
            </a:extLst>
          </p:cNvPr>
          <p:cNvSpPr txBox="1"/>
          <p:nvPr/>
        </p:nvSpPr>
        <p:spPr>
          <a:xfrm>
            <a:off x="5613315" y="1336718"/>
            <a:ext cx="6087929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Predicts diabetes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Generates a questionnaire to gather necessary information from the user and analyse answers.</a:t>
            </a:r>
            <a:endParaRPr lang="en-GB" sz="2400" dirty="0"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Provide ability to add, update, delete users' daily glucose, insulin, pills information and generate reports.</a:t>
            </a:r>
            <a:endParaRPr lang="en-GB" sz="2400" dirty="0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Give reminders and recommendations.</a:t>
            </a:r>
            <a:endParaRPr lang="en-GB" sz="2400" dirty="0"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5E1163-170E-4027-A3EA-E027A0880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643" y="-439011"/>
            <a:ext cx="3156451" cy="1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9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DD7588-1EC9-4E77-BA66-C0A5557618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624913-7C53-4281-9C98-3903F2375692}">
  <ds:schemaRefs>
    <ds:schemaRef ds:uri="http://schemas.microsoft.com/office/2006/metadata/properties"/>
    <ds:schemaRef ds:uri="http://schemas.microsoft.com/office/infopath/2007/PartnerControls"/>
    <ds:schemaRef ds:uri="db72c12f-87a4-44ab-bbc5-4cc8306b158a"/>
    <ds:schemaRef ds:uri="78bd6dbf-34e2-4ad5-a201-56ef37f8caa2"/>
  </ds:schemaRefs>
</ds:datastoreItem>
</file>

<file path=customXml/itemProps3.xml><?xml version="1.0" encoding="utf-8"?>
<ds:datastoreItem xmlns:ds="http://schemas.openxmlformats.org/officeDocument/2006/customXml" ds:itemID="{EAE4EE0A-C211-49CB-A31A-8D1DE2493F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72c12f-87a4-44ab-bbc5-4cc8306b158a"/>
    <ds:schemaRef ds:uri="78bd6dbf-34e2-4ad5-a201-56ef37f8ca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2919</Words>
  <Application>Microsoft Office PowerPoint</Application>
  <PresentationFormat>Widescreen</PresentationFormat>
  <Paragraphs>469</Paragraphs>
  <Slides>64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Nilupul Jayasekara</dc:creator>
  <cp:lastModifiedBy>Nilupul Jayasekara</cp:lastModifiedBy>
  <cp:revision>89</cp:revision>
  <dcterms:created xsi:type="dcterms:W3CDTF">2022-05-22T17:36:23Z</dcterms:created>
  <dcterms:modified xsi:type="dcterms:W3CDTF">2022-05-26T17:36:01Z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